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80" r:id="rId2"/>
    <p:sldId id="503" r:id="rId3"/>
    <p:sldId id="548" r:id="rId4"/>
    <p:sldId id="462" r:id="rId5"/>
    <p:sldId id="541" r:id="rId6"/>
    <p:sldId id="470" r:id="rId7"/>
    <p:sldId id="537" r:id="rId8"/>
    <p:sldId id="54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4C4C"/>
    <a:srgbClr val="6BD6EF"/>
    <a:srgbClr val="E3AEB7"/>
    <a:srgbClr val="A6C5EF"/>
    <a:srgbClr val="E2AFAB"/>
    <a:srgbClr val="BCD4ED"/>
    <a:srgbClr val="B4E0EC"/>
    <a:srgbClr val="DFBCB9"/>
    <a:srgbClr val="FD51E9"/>
    <a:srgbClr val="1818A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1" autoAdjust="0"/>
    <p:restoredTop sz="82063" autoAdjust="0"/>
  </p:normalViewPr>
  <p:slideViewPr>
    <p:cSldViewPr>
      <p:cViewPr varScale="1">
        <p:scale>
          <a:sx n="79" d="100"/>
          <a:sy n="79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744E0-3406-4FD3-A230-C454CDF9279A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B7FBA-7428-4147-916C-EAC3E3513B7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29359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7FBA-7428-4147-916C-EAC3E3513B76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54135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7FBA-7428-4147-916C-EAC3E3513B76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4615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000" baseline="0" dirty="0" err="1"/>
              <a:t>E</a:t>
            </a:r>
            <a:r>
              <a:rPr lang="en-CA" sz="1000" baseline="0" dirty="0" err="1" smtClean="0"/>
              <a:t>ud</a:t>
            </a:r>
            <a:r>
              <a:rPr lang="en-CA" sz="1000" baseline="0" dirty="0" smtClean="0"/>
              <a:t> </a:t>
            </a:r>
            <a:r>
              <a:rPr lang="en-CA" sz="1000" baseline="0" dirty="0"/>
              <a:t>pursuits just as good as </a:t>
            </a:r>
            <a:r>
              <a:rPr lang="en-CA" sz="1000" baseline="0" dirty="0" err="1"/>
              <a:t>hed</a:t>
            </a:r>
            <a:r>
              <a:rPr lang="en-CA" sz="1000" baseline="0" dirty="0"/>
              <a:t> pursuits in giving you </a:t>
            </a:r>
            <a:r>
              <a:rPr lang="en-CA" sz="1000" baseline="0" dirty="0" err="1"/>
              <a:t>hed</a:t>
            </a:r>
            <a:r>
              <a:rPr lang="en-CA" sz="1000" baseline="0" dirty="0"/>
              <a:t> </a:t>
            </a:r>
            <a:r>
              <a:rPr lang="en-CA" sz="1000" baseline="0" dirty="0" err="1"/>
              <a:t>wb</a:t>
            </a:r>
            <a:r>
              <a:rPr lang="en-CA" sz="1000" baseline="0" dirty="0"/>
              <a:t>, and sig better at giving you </a:t>
            </a:r>
            <a:r>
              <a:rPr lang="en-CA" sz="1000" baseline="0" dirty="0" err="1"/>
              <a:t>eud</a:t>
            </a:r>
            <a:r>
              <a:rPr lang="en-CA" sz="1000" baseline="0" dirty="0"/>
              <a:t> </a:t>
            </a:r>
            <a:r>
              <a:rPr lang="en-CA" sz="1000" baseline="0" dirty="0" err="1"/>
              <a:t>wb</a:t>
            </a:r>
            <a:endParaRPr lang="en-CA" sz="1000" baseline="0" dirty="0"/>
          </a:p>
          <a:p>
            <a:r>
              <a:rPr lang="en-CA" sz="1000" baseline="0" dirty="0"/>
              <a:t>This </a:t>
            </a:r>
            <a:r>
              <a:rPr lang="en-CA" sz="1000" baseline="0" dirty="0" smtClean="0"/>
              <a:t>may partly explain why </a:t>
            </a:r>
            <a:r>
              <a:rPr lang="en-CA" sz="1000" baseline="0" dirty="0" err="1"/>
              <a:t>eud</a:t>
            </a:r>
            <a:r>
              <a:rPr lang="en-CA" sz="1000" baseline="0" dirty="0"/>
              <a:t> &amp; </a:t>
            </a:r>
            <a:r>
              <a:rPr lang="en-CA" sz="1000" baseline="0" dirty="0" err="1"/>
              <a:t>hed</a:t>
            </a:r>
            <a:r>
              <a:rPr lang="en-CA" sz="1000" baseline="0" dirty="0"/>
              <a:t> are so highly correlated in the two outcome categories, experiences and </a:t>
            </a:r>
            <a:r>
              <a:rPr lang="en-CA" sz="1000" baseline="0" dirty="0" smtClean="0"/>
              <a:t>functioning</a:t>
            </a:r>
            <a:endParaRPr lang="en-CA" sz="10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7FBA-7428-4147-916C-EAC3E3513B76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420344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7FBA-7428-4147-916C-EAC3E3513B76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852191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7FBA-7428-4147-916C-EAC3E3513B76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57261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7FBA-7428-4147-916C-EAC3E3513B76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55388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B7FBA-7428-4147-916C-EAC3E3513B76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77011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26636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1092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6141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7208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40475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63630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45400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51334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10011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1269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44063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40AD-7368-4F7F-B4E6-8BD7D39ED6B0}" type="datetimeFigureOut">
              <a:rPr lang="en-CA" smtClean="0"/>
              <a:pPr/>
              <a:t>11/06/2018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86CE-1E9D-4D3C-8EF0-38B8156844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470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b="1" dirty="0" smtClean="0"/>
              <a:t>SUPPLEMENTAL SLIDES</a:t>
            </a:r>
            <a:endParaRPr lang="en-CA" sz="4400" b="1" dirty="0"/>
          </a:p>
        </p:txBody>
      </p:sp>
    </p:spTree>
    <p:extLst>
      <p:ext uri="{BB962C8B-B14F-4D97-AF65-F5344CB8AC3E}">
        <p14:creationId xmlns="" xmlns:p14="http://schemas.microsoft.com/office/powerpoint/2010/main" val="155288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210"/>
            <a:ext cx="9144000" cy="788203"/>
          </a:xfrm>
        </p:spPr>
        <p:txBody>
          <a:bodyPr>
            <a:noAutofit/>
          </a:bodyPr>
          <a:lstStyle/>
          <a:p>
            <a:r>
              <a:rPr lang="en-US" sz="4000" b="1" dirty="0"/>
              <a:t>Factor Loadings of Trait Orientation Items of HEMA/HEMA-R (Huta &amp; Ryan, 2010)</a:t>
            </a:r>
            <a:endParaRPr lang="en-CA" sz="40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66BB5680-BD60-6740-854F-992AA21CD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40480082"/>
              </p:ext>
            </p:extLst>
          </p:nvPr>
        </p:nvGraphicFramePr>
        <p:xfrm>
          <a:off x="258982" y="1120549"/>
          <a:ext cx="877569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000">
                  <a:extLst>
                    <a:ext uri="{9D8B030D-6E8A-4147-A177-3AD203B41FA5}">
                      <a16:colId xmlns="" xmlns:a16="http://schemas.microsoft.com/office/drawing/2014/main" val="1502843776"/>
                    </a:ext>
                  </a:extLst>
                </a:gridCol>
                <a:gridCol w="624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4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4738">
                  <a:extLst>
                    <a:ext uri="{9D8B030D-6E8A-4147-A177-3AD203B41FA5}">
                      <a16:colId xmlns="" xmlns:a16="http://schemas.microsoft.com/office/drawing/2014/main" val="625668963"/>
                    </a:ext>
                  </a:extLst>
                </a:gridCol>
                <a:gridCol w="624738">
                  <a:extLst>
                    <a:ext uri="{9D8B030D-6E8A-4147-A177-3AD203B41FA5}">
                      <a16:colId xmlns="" xmlns:a16="http://schemas.microsoft.com/office/drawing/2014/main" val="228489364"/>
                    </a:ext>
                  </a:extLst>
                </a:gridCol>
                <a:gridCol w="624738">
                  <a:extLst>
                    <a:ext uri="{9D8B030D-6E8A-4147-A177-3AD203B41FA5}">
                      <a16:colId xmlns="" xmlns:a16="http://schemas.microsoft.com/office/drawing/2014/main" val="341515661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/>
                      <a:endParaRPr lang="en-CA" sz="20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I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II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I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II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III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pursue excellence or a personal ideal</a:t>
                      </a:r>
                    </a:p>
                  </a:txBody>
                  <a:tcPr marL="68580" marR="6858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11766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use the best in yourself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66459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develop skill, learn, or gain insight into something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.7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23208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do what you believe in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.7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.7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30756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contribute to others or the surrounding world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08295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pleasure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839936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fun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693329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enjoyment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29596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take it easy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032527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relaxation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27398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3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have things comfortable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10300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0C250CD5-D937-984D-A655-485871D3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806539"/>
              </p:ext>
            </p:extLst>
          </p:nvPr>
        </p:nvGraphicFramePr>
        <p:xfrm>
          <a:off x="2396827" y="4701949"/>
          <a:ext cx="4500000" cy="6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600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Eudaimonic Composite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400" b="1" kern="1200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Hedonic Composite</a:t>
                      </a:r>
                      <a:endParaRPr lang="en-CA" sz="1400" b="0" dirty="0">
                        <a:solidFill>
                          <a:schemeClr val="bg1"/>
                        </a:solidFill>
                        <a:highlight>
                          <a:srgbClr val="0000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.3</a:t>
                      </a:r>
                    </a:p>
                  </a:txBody>
                  <a:tcPr anchor="ctr">
                    <a:solidFill>
                      <a:srgbClr val="FD51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B8215D4-1EA9-F94C-A8E0-BFCFC7183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" y="6233910"/>
            <a:ext cx="88423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/>
              <a:t>Huta &amp; Ryan (2010) N=300,321,102,114; Huta (2012) N=105; Huta et al. (2012) N=323; </a:t>
            </a:r>
          </a:p>
          <a:p>
            <a:r>
              <a:rPr lang="en-US" altLang="en-US" dirty="0" err="1"/>
              <a:t>Bujacz</a:t>
            </a:r>
            <a:r>
              <a:rPr lang="en-US" altLang="en-US" dirty="0"/>
              <a:t>, Vittersø, Huta, &amp; Kaczmarek (2014); Huta (analysis stage) N=1345,1324</a:t>
            </a:r>
            <a:endParaRPr lang="en-CA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B2A7B3A4-35D3-3A42-9D3C-44EB075BBB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4116380"/>
              </p:ext>
            </p:extLst>
          </p:nvPr>
        </p:nvGraphicFramePr>
        <p:xfrm>
          <a:off x="2396827" y="5318655"/>
          <a:ext cx="661848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7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528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7933">
                  <a:extLst>
                    <a:ext uri="{9D8B030D-6E8A-4147-A177-3AD203B41FA5}">
                      <a16:colId xmlns="" xmlns:a16="http://schemas.microsoft.com/office/drawing/2014/main" val="1553319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Eudaimonic Composite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Comfort Composite</a:t>
                      </a:r>
                      <a:endParaRPr lang="en-CA" sz="1400" b="0" dirty="0">
                        <a:solidFill>
                          <a:schemeClr val="bg1"/>
                        </a:solidFill>
                        <a:highlight>
                          <a:srgbClr val="0000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400" b="1" kern="1200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Pleasure Composite</a:t>
                      </a:r>
                      <a:endParaRPr lang="en-CA" sz="1400" b="0" dirty="0">
                        <a:solidFill>
                          <a:schemeClr val="bg1"/>
                        </a:solidFill>
                        <a:highlight>
                          <a:srgbClr val="0000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.4</a:t>
                      </a:r>
                    </a:p>
                  </a:txBody>
                  <a:tcPr anchor="ctr">
                    <a:solidFill>
                      <a:srgbClr val="FD51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.6</a:t>
                      </a:r>
                    </a:p>
                  </a:txBody>
                  <a:tcPr anchor="ctr">
                    <a:solidFill>
                      <a:srgbClr val="FD51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Comfort Composite</a:t>
                      </a:r>
                      <a:r>
                        <a:rPr lang="en-CA" sz="1400" b="0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.2</a:t>
                      </a:r>
                    </a:p>
                  </a:txBody>
                  <a:tcPr anchor="ctr">
                    <a:solidFill>
                      <a:srgbClr val="FD5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D51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849257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99372A6-018F-254E-94BF-FB06B450D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" y="4816516"/>
            <a:ext cx="23180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/>
              <a:t>In all tables, rotation is Varimax; loadings are means across studies; loadings of .4+ shown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469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2524"/>
            <a:ext cx="9144000" cy="788203"/>
          </a:xfrm>
        </p:spPr>
        <p:txBody>
          <a:bodyPr>
            <a:noAutofit/>
          </a:bodyPr>
          <a:lstStyle/>
          <a:p>
            <a:r>
              <a:rPr lang="en-US" sz="4000" b="1" dirty="0"/>
              <a:t>Factor Loadings of </a:t>
            </a:r>
            <a:br>
              <a:rPr lang="en-US" sz="4000" b="1" dirty="0"/>
            </a:br>
            <a:r>
              <a:rPr lang="en-US" sz="4000" b="1" dirty="0"/>
              <a:t>State Orientation Items of HEMA/HEMA-R</a:t>
            </a:r>
            <a:endParaRPr lang="en-CA" sz="4000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D4D5EEE6-35FB-104B-ABC7-0D0D6C164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5170491"/>
              </p:ext>
            </p:extLst>
          </p:nvPr>
        </p:nvGraphicFramePr>
        <p:xfrm>
          <a:off x="2322000" y="4776934"/>
          <a:ext cx="45000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Eudaimonic Composite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1" kern="1200" dirty="0">
                          <a:solidFill>
                            <a:schemeClr val="bg1"/>
                          </a:solidFill>
                          <a:highlight>
                            <a:srgbClr val="000000"/>
                          </a:highligh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Hedonic Composite</a:t>
                      </a:r>
                      <a:endParaRPr lang="en-CA" sz="1600" b="0" dirty="0">
                        <a:solidFill>
                          <a:schemeClr val="bg1"/>
                        </a:solidFill>
                        <a:highlight>
                          <a:srgbClr val="0000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highlight>
                            <a:srgbClr val="FFFF00"/>
                          </a:highlight>
                        </a:rPr>
                        <a:t>r</a:t>
                      </a:r>
                      <a:r>
                        <a:rPr lang="en-US" sz="1600" b="0" dirty="0" smtClean="0">
                          <a:highlight>
                            <a:srgbClr val="FFFF00"/>
                          </a:highlight>
                        </a:rPr>
                        <a:t>= </a:t>
                      </a:r>
                      <a:r>
                        <a:rPr lang="en-US" sz="1600" b="0" dirty="0">
                          <a:highlight>
                            <a:srgbClr val="FFFF00"/>
                          </a:highlight>
                        </a:rPr>
                        <a:t>-.3</a:t>
                      </a:r>
                    </a:p>
                  </a:txBody>
                  <a:tcPr anchor="ctr">
                    <a:solidFill>
                      <a:srgbClr val="FD51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D838EEB-AC50-2C49-9CD6-AFD0561FE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6488668"/>
            <a:ext cx="8921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/>
              <a:t>Huta &amp; Ryan (2010) N=102,114; </a:t>
            </a:r>
            <a:r>
              <a:rPr lang="en-US" altLang="en-US" dirty="0" err="1"/>
              <a:t>Myskiw</a:t>
            </a:r>
            <a:r>
              <a:rPr lang="en-US" altLang="en-US" dirty="0"/>
              <a:t>, Huta, &amp; </a:t>
            </a:r>
            <a:r>
              <a:rPr lang="en-US" altLang="en-US" dirty="0" err="1"/>
              <a:t>Grouzet</a:t>
            </a:r>
            <a:r>
              <a:rPr lang="en-US" altLang="en-US" dirty="0"/>
              <a:t> (unpublished honors thesis) N=34</a:t>
            </a:r>
            <a:endParaRPr lang="en-CA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4F212D70-7E07-904B-A6D0-432E2180252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21262" y="1262884"/>
          <a:ext cx="6901476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2000">
                  <a:extLst>
                    <a:ext uri="{9D8B030D-6E8A-4147-A177-3AD203B41FA5}">
                      <a16:colId xmlns="" xmlns:a16="http://schemas.microsoft.com/office/drawing/2014/main" val="1502843776"/>
                    </a:ext>
                  </a:extLst>
                </a:gridCol>
                <a:gridCol w="624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4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CA" sz="25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500" dirty="0"/>
                        <a:t>I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500" dirty="0"/>
                        <a:t>II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pursue excellence or a personal ideal</a:t>
                      </a:r>
                    </a:p>
                  </a:txBody>
                  <a:tcPr marL="68580" marR="6858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.9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117665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use the best in yourself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.9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66459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develop skill, learn, or gain insight into something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691629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do what you believe in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.9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055667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pleasure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839936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fun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693329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enjoyment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29596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to take it easy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032527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Seeking relaxation</a:t>
                      </a: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2739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771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7126" y="6488668"/>
            <a:ext cx="8666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/>
              <a:t>Huta (analysis stage) N=1345, 78% female, undergraduates</a:t>
            </a:r>
            <a:endParaRPr lang="en-US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en-US" sz="3800" b="1" dirty="0"/>
              <a:t>Eudaimonia = “Hedonia Plus”</a:t>
            </a:r>
            <a:endParaRPr lang="en-CA" sz="3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7791887"/>
              </p:ext>
            </p:extLst>
          </p:nvPr>
        </p:nvGraphicFramePr>
        <p:xfrm>
          <a:off x="0" y="1268760"/>
          <a:ext cx="9110009" cy="230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4000">
                  <a:extLst>
                    <a:ext uri="{9D8B030D-6E8A-4147-A177-3AD203B41FA5}">
                      <a16:colId xmlns="" xmlns:a16="http://schemas.microsoft.com/office/drawing/2014/main" val="3566768113"/>
                    </a:ext>
                  </a:extLst>
                </a:gridCol>
                <a:gridCol w="468000">
                  <a:extLst>
                    <a:ext uri="{9D8B030D-6E8A-4147-A177-3AD203B41FA5}">
                      <a16:colId xmlns="" xmlns:a16="http://schemas.microsoft.com/office/drawing/2014/main" val="3631391215"/>
                    </a:ext>
                  </a:extLst>
                </a:gridCol>
                <a:gridCol w="18020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CA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400" dirty="0"/>
                        <a:t>EUDAIMONIC Orientation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2400" dirty="0"/>
                        <a:t>HEDONIC</a:t>
                      </a:r>
                      <a:r>
                        <a:rPr lang="en-CA" sz="2400" baseline="0" dirty="0"/>
                        <a:t> O</a:t>
                      </a:r>
                      <a:r>
                        <a:rPr lang="en-CA" sz="2400" dirty="0"/>
                        <a:t>rientation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EXPERIENCES: </a:t>
                      </a:r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“EUDAIMONIC” </a:t>
                      </a: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EXPERIENCES: </a:t>
                      </a:r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“HEDONIC” </a:t>
                      </a: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FUNCTIONING: </a:t>
                      </a:r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“EUDAIMONIC” </a:t>
                      </a: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FUNCTIONING:</a:t>
                      </a:r>
                      <a:r>
                        <a:rPr lang="en-CA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C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HEDONIC” </a:t>
                      </a:r>
                      <a:r>
                        <a:rPr lang="en-CA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D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C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0787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41310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♦</a:t>
            </a:r>
            <a:r>
              <a:rPr lang="en-US" sz="2400" dirty="0"/>
              <a:t> </a:t>
            </a:r>
            <a:r>
              <a:rPr lang="en-US" b="1" dirty="0"/>
              <a:t>ADULTS</a:t>
            </a:r>
            <a:r>
              <a:rPr lang="en-US" dirty="0"/>
              <a:t> </a:t>
            </a:r>
            <a:r>
              <a:rPr lang="en-US" altLang="en-US" dirty="0" smtClean="0"/>
              <a:t>Gosselin</a:t>
            </a:r>
            <a:r>
              <a:rPr lang="en-US" altLang="en-US" dirty="0"/>
              <a:t>, Huta, &amp; Braaten (in </a:t>
            </a:r>
            <a:r>
              <a:rPr lang="en-US" altLang="en-US" dirty="0" smtClean="0"/>
              <a:t>prep.) </a:t>
            </a:r>
            <a:r>
              <a:rPr lang="en-US" altLang="en-US" dirty="0"/>
              <a:t>N=575, 52% </a:t>
            </a:r>
            <a:r>
              <a:rPr lang="en-US" altLang="en-US" dirty="0" smtClean="0"/>
              <a:t>fem, </a:t>
            </a:r>
            <a:r>
              <a:rPr lang="en-US" altLang="en-US" dirty="0"/>
              <a:t>76% parents, </a:t>
            </a:r>
            <a:r>
              <a:rPr lang="en-US" altLang="en-US" dirty="0" err="1" smtClean="0"/>
              <a:t>strat</a:t>
            </a:r>
            <a:r>
              <a:rPr lang="en-US" altLang="en-US" dirty="0" smtClean="0"/>
              <a:t> </a:t>
            </a:r>
            <a:r>
              <a:rPr lang="en-US" altLang="en-US" dirty="0"/>
              <a:t>by age 18-85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535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Well-being of Parents vs. Non-parents</a:t>
            </a:r>
            <a:endParaRPr lang="en-CA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836150BD-DDA2-B348-9BF9-67F9A9B99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8746968"/>
              </p:ext>
            </p:extLst>
          </p:nvPr>
        </p:nvGraphicFramePr>
        <p:xfrm>
          <a:off x="20155" y="635376"/>
          <a:ext cx="91080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8000">
                  <a:extLst>
                    <a:ext uri="{9D8B030D-6E8A-4147-A177-3AD203B41FA5}">
                      <a16:colId xmlns="" xmlns:a16="http://schemas.microsoft.com/office/drawing/2014/main" val="4260509687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138776852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3005475419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1563079360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1337567468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3814260718"/>
                    </a:ext>
                  </a:extLst>
                </a:gridCol>
              </a:tblGrid>
              <a:tr h="640008">
                <a:tc>
                  <a:txBody>
                    <a:bodyPr/>
                    <a:lstStyle/>
                    <a:p>
                      <a:r>
                        <a:rPr lang="en-US" sz="2000" dirty="0"/>
                        <a:t>Standardized </a:t>
                      </a:r>
                      <a:r>
                        <a:rPr lang="en-US" sz="2000" dirty="0" err="1"/>
                        <a:t>mult</a:t>
                      </a:r>
                      <a:r>
                        <a:rPr lang="en-US" sz="2000" dirty="0"/>
                        <a:t>. regression coefficients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Parent vs. non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Eud</a:t>
                      </a:r>
                      <a:r>
                        <a:rPr lang="en-US" dirty="0"/>
                        <a:t>. Orient.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Hed</a:t>
                      </a:r>
                      <a:r>
                        <a:rPr lang="en-US" dirty="0"/>
                        <a:t>. Orient.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Parent * </a:t>
                      </a:r>
                      <a:r>
                        <a:rPr lang="en-US" dirty="0" err="1"/>
                        <a:t>Eud</a:t>
                      </a:r>
                      <a:r>
                        <a:rPr lang="en-US" dirty="0"/>
                        <a:t>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Parent * </a:t>
                      </a:r>
                      <a:r>
                        <a:rPr lang="en-US" dirty="0" err="1"/>
                        <a:t>Hed</a:t>
                      </a:r>
                      <a:r>
                        <a:rPr lang="en-US" dirty="0"/>
                        <a:t>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365840200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US" sz="1600" dirty="0"/>
                        <a:t>Meaning experience (Huta &amp; Ryan, 2010)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.29**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.41**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04288796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US" sz="1600" dirty="0"/>
                        <a:t>Elevating experience (Huta &amp; Ryan, 2010)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.23**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.51**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32437672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Self-connectedness (Huta, 2012)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.18*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.42**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.08*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 .19*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24275400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Positive affect (Diener &amp; Emmons, 1984)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.28**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.32**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.20**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665218504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US" sz="1600" dirty="0"/>
                        <a:t>Negative affect (Diener &amp; Emmons, 1984)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-.23*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-.14**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7120044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US" sz="1600" dirty="0"/>
                        <a:t>Carefreeness (Huta &amp; Ryan, 2010)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.24**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.28**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.23**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00356664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US" sz="1600" dirty="0"/>
                        <a:t>Life satisfaction (</a:t>
                      </a:r>
                      <a:r>
                        <a:rPr lang="en-C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Bjørnskov</a:t>
                      </a:r>
                      <a:r>
                        <a:rPr lang="en-CA" sz="1600" dirty="0">
                          <a:effectLst/>
                        </a:rPr>
                        <a:t>, 2010</a:t>
                      </a:r>
                      <a:r>
                        <a:rPr lang="en-US" sz="1600" dirty="0"/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.26**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.22**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 .20*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753729299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Vitality (Ryan &amp; Frederick, 1997)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.42**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.12**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 .20*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75037243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Relatedness (ad hoc 4-item measure)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.32**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.37**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FF00"/>
                          </a:highlight>
                        </a:rPr>
                        <a:t> .20*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88284307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Interest (Vittersø &amp;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Søholt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2011)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.47**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.21**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.08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 .21*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55510169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373" y="4663350"/>
            <a:ext cx="2339253" cy="1874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9485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2602" y="6211669"/>
            <a:ext cx="86668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/>
              <a:t>Huta (2016) reports multiple adult/undergraduate samples, mean correlations given here</a:t>
            </a:r>
          </a:p>
          <a:p>
            <a:r>
              <a:rPr lang="en-US" sz="1400" dirty="0"/>
              <a:t>★</a:t>
            </a:r>
            <a:r>
              <a:rPr lang="en-US" altLang="en-US" dirty="0"/>
              <a:t> </a:t>
            </a:r>
            <a:r>
              <a:rPr lang="en-US" altLang="en-US" b="1" dirty="0" smtClean="0"/>
              <a:t>ADOLESCENTS</a:t>
            </a:r>
            <a:r>
              <a:rPr lang="en-US" altLang="en-US" dirty="0" smtClean="0"/>
              <a:t> Gentzler</a:t>
            </a:r>
            <a:r>
              <a:rPr lang="en-US" altLang="en-US" dirty="0"/>
              <a:t>, DeLong, … &amp; Huta (in preparation) N=142,139, 61-70% </a:t>
            </a:r>
            <a:r>
              <a:rPr lang="en-US" altLang="en-US" dirty="0" smtClean="0"/>
              <a:t>female</a:t>
            </a:r>
            <a:endParaRPr lang="en-US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445256"/>
            <a:ext cx="8424936" cy="50405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Trait Well-being Experiences –Undergraduates &amp; Adolescents</a:t>
            </a:r>
            <a:endParaRPr lang="en-CA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5A4A0F08-A907-E94C-A8E9-4123DC1A1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9376690"/>
              </p:ext>
            </p:extLst>
          </p:nvPr>
        </p:nvGraphicFramePr>
        <p:xfrm>
          <a:off x="107996" y="1556792"/>
          <a:ext cx="8856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="" xmlns:a16="http://schemas.microsoft.com/office/drawing/2014/main" val="4260509687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3005475419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4172211683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1563079360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1274699189"/>
                    </a:ext>
                  </a:extLst>
                </a:gridCol>
              </a:tblGrid>
              <a:tr h="640008">
                <a:tc>
                  <a:txBody>
                    <a:bodyPr/>
                    <a:lstStyle/>
                    <a:p>
                      <a:r>
                        <a:rPr lang="en-US" sz="2800" dirty="0"/>
                        <a:t>Correlations</a:t>
                      </a:r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Eud</a:t>
                      </a:r>
                      <a:r>
                        <a:rPr lang="en-US" dirty="0"/>
                        <a:t>. Orient.</a:t>
                      </a:r>
                    </a:p>
                    <a:p>
                      <a:r>
                        <a:rPr lang="en-US" dirty="0"/>
                        <a:t>ADULT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★</a:t>
                      </a:r>
                      <a:r>
                        <a:rPr lang="en-US" sz="1400" dirty="0"/>
                        <a:t> </a:t>
                      </a:r>
                      <a:r>
                        <a:rPr lang="en-US" dirty="0" err="1"/>
                        <a:t>Eud</a:t>
                      </a:r>
                      <a:r>
                        <a:rPr lang="en-US" dirty="0"/>
                        <a:t>. Orient.</a:t>
                      </a:r>
                    </a:p>
                    <a:p>
                      <a:r>
                        <a:rPr lang="en-US" dirty="0"/>
                        <a:t>ADOL.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Hed</a:t>
                      </a:r>
                      <a:r>
                        <a:rPr lang="en-US" dirty="0"/>
                        <a:t>. Orient.</a:t>
                      </a:r>
                    </a:p>
                    <a:p>
                      <a:r>
                        <a:rPr lang="en-US" dirty="0"/>
                        <a:t>ADULT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★</a:t>
                      </a:r>
                      <a:r>
                        <a:rPr lang="en-US" sz="1800" dirty="0"/>
                        <a:t> </a:t>
                      </a:r>
                      <a:r>
                        <a:rPr lang="en-US" dirty="0" err="1"/>
                        <a:t>Hed</a:t>
                      </a:r>
                      <a:r>
                        <a:rPr lang="en-US" dirty="0"/>
                        <a:t>. Orient. ADOL.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365840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Meaning, purpose (Huta &amp; Ryan, 2010; Lippman et al., 2014)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24395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Elevating experience (Huta &amp; Ryan, 2010)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--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443844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Self-connectedness (Huta, 2012)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--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--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90493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Positive affect (Diener &amp; Emmons, 1984; </a:t>
                      </a:r>
                      <a:r>
                        <a:rPr lang="en-US" sz="1600" dirty="0" err="1"/>
                        <a:t>Ebesutani</a:t>
                      </a:r>
                      <a:r>
                        <a:rPr lang="en-US" sz="1600" dirty="0"/>
                        <a:t> et al., 2012)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4972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Negative affect, depression (D. &amp; E., 1984; </a:t>
                      </a:r>
                      <a:r>
                        <a:rPr lang="en-US" sz="1600" dirty="0" err="1"/>
                        <a:t>Faulstich</a:t>
                      </a:r>
                      <a:r>
                        <a:rPr lang="en-US" sz="1600" dirty="0"/>
                        <a:t> et al, 1986)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1169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Carefreeness (Huta &amp; Ryan, 2010)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--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--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3550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Life satisfaction (Diener et al., 1985; Huebner, 1991)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753729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Vitality (Ryan &amp; Frederick, 1997)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--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75037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Relatedness, closeness (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Gagne, 2003; Furman &amp;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Buhrmester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, 1985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.2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88284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34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8489" y="260648"/>
            <a:ext cx="8666874" cy="50405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Lifespan Changes in Eudaimonic Orient.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30288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5-Point Star 7"/>
          <p:cNvSpPr/>
          <p:nvPr/>
        </p:nvSpPr>
        <p:spPr>
          <a:xfrm>
            <a:off x="3923928" y="3430588"/>
            <a:ext cx="72008" cy="7042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862D71C0-80C2-D74E-A8F6-E4130FE13285}"/>
              </a:ext>
            </a:extLst>
          </p:cNvPr>
          <p:cNvCxnSpPr>
            <a:cxnSpLocks/>
          </p:cNvCxnSpPr>
          <p:nvPr/>
        </p:nvCxnSpPr>
        <p:spPr>
          <a:xfrm>
            <a:off x="2699792" y="2651720"/>
            <a:ext cx="0" cy="648072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12C5A21-DE7B-4B45-A724-D7516743141D}"/>
              </a:ext>
            </a:extLst>
          </p:cNvPr>
          <p:cNvSpPr txBox="1"/>
          <p:nvPr/>
        </p:nvSpPr>
        <p:spPr>
          <a:xfrm>
            <a:off x="2639120" y="2649326"/>
            <a:ext cx="348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+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78A3FC97-66A6-E44D-96D0-C17AF6140BA8}"/>
              </a:ext>
            </a:extLst>
          </p:cNvPr>
          <p:cNvCxnSpPr>
            <a:cxnSpLocks/>
          </p:cNvCxnSpPr>
          <p:nvPr/>
        </p:nvCxnSpPr>
        <p:spPr>
          <a:xfrm>
            <a:off x="3851920" y="2996952"/>
            <a:ext cx="0" cy="108012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639306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♦</a:t>
            </a:r>
            <a:r>
              <a:rPr lang="en-US" sz="2400" dirty="0"/>
              <a:t> </a:t>
            </a:r>
            <a:r>
              <a:rPr lang="en-US" b="1" dirty="0"/>
              <a:t>ADULTS</a:t>
            </a:r>
            <a:r>
              <a:rPr lang="en-US" dirty="0"/>
              <a:t> </a:t>
            </a:r>
            <a:r>
              <a:rPr lang="en-US" altLang="en-US" dirty="0" smtClean="0"/>
              <a:t>Lefebvre </a:t>
            </a:r>
            <a:r>
              <a:rPr lang="en-US" altLang="en-US" dirty="0"/>
              <a:t>&amp; Huta (in </a:t>
            </a:r>
            <a:r>
              <a:rPr lang="en-US" altLang="en-US" dirty="0" smtClean="0"/>
              <a:t>prep.), </a:t>
            </a:r>
            <a:r>
              <a:rPr lang="en-US" altLang="en-US" dirty="0"/>
              <a:t>N=1324, 53% female, </a:t>
            </a:r>
            <a:r>
              <a:rPr lang="en-US" altLang="en-US" dirty="0" smtClean="0"/>
              <a:t>stratified </a:t>
            </a:r>
            <a:r>
              <a:rPr lang="en-US" altLang="en-US" dirty="0"/>
              <a:t>by age </a:t>
            </a:r>
            <a:r>
              <a:rPr lang="en-US" altLang="en-US" dirty="0" smtClean="0"/>
              <a:t>&amp; ranging 18-87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8511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8489" y="260648"/>
            <a:ext cx="8666874" cy="50405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Lifespan Changes in Hedonic Orient.</a:t>
            </a:r>
            <a:endParaRPr lang="en-CA" dirty="0"/>
          </a:p>
        </p:txBody>
      </p:sp>
      <p:pic>
        <p:nvPicPr>
          <p:cNvPr id="16" name="Picture 3">
            <a:extLst>
              <a:ext uri="{FF2B5EF4-FFF2-40B4-BE49-F238E27FC236}">
                <a16:creationId xmlns="" xmlns:a16="http://schemas.microsoft.com/office/drawing/2014/main" id="{A6228779-49AC-9349-BA97-B2D326EC6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833" y="1052736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F806FB9B-6BF5-AC41-99A5-E531C6FD6F17}"/>
              </a:ext>
            </a:extLst>
          </p:cNvPr>
          <p:cNvCxnSpPr>
            <a:cxnSpLocks/>
          </p:cNvCxnSpPr>
          <p:nvPr/>
        </p:nvCxnSpPr>
        <p:spPr>
          <a:xfrm>
            <a:off x="2699792" y="2492896"/>
            <a:ext cx="0" cy="1008112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5-Point Star 47">
            <a:extLst>
              <a:ext uri="{FF2B5EF4-FFF2-40B4-BE49-F238E27FC236}">
                <a16:creationId xmlns="" xmlns:a16="http://schemas.microsoft.com/office/drawing/2014/main" id="{2195AC5B-4469-9042-B8DF-EA7C99323763}"/>
              </a:ext>
            </a:extLst>
          </p:cNvPr>
          <p:cNvSpPr/>
          <p:nvPr/>
        </p:nvSpPr>
        <p:spPr>
          <a:xfrm>
            <a:off x="2771800" y="2708920"/>
            <a:ext cx="72008" cy="7042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5-Point Star 48">
            <a:extLst>
              <a:ext uri="{FF2B5EF4-FFF2-40B4-BE49-F238E27FC236}">
                <a16:creationId xmlns="" xmlns:a16="http://schemas.microsoft.com/office/drawing/2014/main" id="{986DB540-0C7F-624F-952C-A36CEEDF5D20}"/>
              </a:ext>
            </a:extLst>
          </p:cNvPr>
          <p:cNvSpPr/>
          <p:nvPr/>
        </p:nvSpPr>
        <p:spPr>
          <a:xfrm>
            <a:off x="2915815" y="2708920"/>
            <a:ext cx="72008" cy="7042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639306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♦</a:t>
            </a:r>
            <a:r>
              <a:rPr lang="en-US" sz="2400" dirty="0"/>
              <a:t> </a:t>
            </a:r>
            <a:r>
              <a:rPr lang="en-US" b="1" dirty="0"/>
              <a:t>ADULTS</a:t>
            </a:r>
            <a:r>
              <a:rPr lang="en-US" dirty="0"/>
              <a:t> </a:t>
            </a:r>
            <a:r>
              <a:rPr lang="en-US" altLang="en-US" dirty="0" smtClean="0"/>
              <a:t>Lefebvre </a:t>
            </a:r>
            <a:r>
              <a:rPr lang="en-US" altLang="en-US" dirty="0"/>
              <a:t>&amp; Huta (in </a:t>
            </a:r>
            <a:r>
              <a:rPr lang="en-US" altLang="en-US" dirty="0" smtClean="0"/>
              <a:t>prep.), </a:t>
            </a:r>
            <a:r>
              <a:rPr lang="en-US" altLang="en-US" dirty="0"/>
              <a:t>N=1324, 53% female, </a:t>
            </a:r>
            <a:r>
              <a:rPr lang="en-US" altLang="en-US" dirty="0" smtClean="0"/>
              <a:t>stratified </a:t>
            </a:r>
            <a:r>
              <a:rPr lang="en-US" altLang="en-US" dirty="0"/>
              <a:t>by age </a:t>
            </a:r>
            <a:r>
              <a:rPr lang="en-US" altLang="en-US" dirty="0" smtClean="0"/>
              <a:t>&amp; ranging 18-87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2284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57342</TotalTime>
  <Words>1092</Words>
  <Application>Microsoft Office PowerPoint</Application>
  <PresentationFormat>Экран (4:3)</PresentationFormat>
  <Paragraphs>236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Factor Loadings of Trait Orientation Items of HEMA/HEMA-R (Huta &amp; Ryan, 2010)</vt:lpstr>
      <vt:lpstr>Factor Loadings of  State Orientation Items of HEMA/HEMA-R</vt:lpstr>
      <vt:lpstr>Eudaimonia = “Hedonia Plus”</vt:lpstr>
      <vt:lpstr>Well-being of Parents vs. Non-parents</vt:lpstr>
      <vt:lpstr>Trait Well-being Experiences –Undergraduates &amp; Adolescents</vt:lpstr>
      <vt:lpstr>Lifespan Changes in Eudaimonic Orient.</vt:lpstr>
      <vt:lpstr>Lifespan Changes in Hedonic Orient.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Link between Eudaimonia, Hedonia and Prosocial Behaviour</dc:title>
  <dc:creator>Pearce</dc:creator>
  <cp:lastModifiedBy>User</cp:lastModifiedBy>
  <cp:revision>2890</cp:revision>
  <dcterms:created xsi:type="dcterms:W3CDTF">2014-12-26T06:23:22Z</dcterms:created>
  <dcterms:modified xsi:type="dcterms:W3CDTF">2018-06-10T20:12:37Z</dcterms:modified>
</cp:coreProperties>
</file>