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7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50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6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3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0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6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54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60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65961-03AC-4687-B34C-9A764B710FC0}" type="datetimeFigureOut">
              <a:rPr lang="ru-RU" smtClean="0"/>
              <a:t>02.09.2018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EA1C-031E-4CB7-9313-BA9ABE0AC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0125" y="1096238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Психометрический анализ новой шкалы апатии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32371" y="4643857"/>
            <a:ext cx="5974080" cy="16557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Золотарева Алена Анатольевна,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психологических наук,</a:t>
            </a:r>
          </a:p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аучный сотрудник Международной лаборатории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психологии личности и мотивации, НИУ ВШЭ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0125" y="1096238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39358" cy="6876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63699" y="0"/>
            <a:ext cx="6217920" cy="5390147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же нам назвать это состояние, о котором говорит столько наших современников – отчуждение, невозмутимость, отстраненность, полное равнодушие, безразличие, моральное разложение, обезличивание?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использую термин «апатия», несмотря на его изначальную узость, потому что в своем буквальном значении он больше всего соответствует описываемому мною состоянию – «отсутствие чувств, страстей, эмоций или волнения, безразличие».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78048" y="5657260"/>
            <a:ext cx="4103571" cy="556076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Ролло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582652" y="69784"/>
            <a:ext cx="6063915" cy="875899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Психиатрическая оценка апатии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42223" y="540000"/>
            <a:ext cx="4645793" cy="16822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апатии в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– XX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 как симптом шизофрении в работах зарубежных 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Kahlbaum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1874;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Bleuler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1911;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Kraepelin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1913;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1957,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1916)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отечественных психиатров (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Бутковский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1834;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Корсаков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1901; </a:t>
            </a:r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Завилянский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1989).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3705726" y="2587154"/>
            <a:ext cx="4645793" cy="16822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Революция взглядов в 1990-х гг.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 как симптом и синдром в концепции          Р. Марина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психологизации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понятия апатии и ее критика в работах поведенческих неврологов 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Stuss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2000;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Dubois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6"/>
          <p:cNvSpPr txBox="1">
            <a:spLocks/>
          </p:cNvSpPr>
          <p:nvPr/>
        </p:nvSpPr>
        <p:spPr>
          <a:xfrm>
            <a:off x="7000774" y="4635767"/>
            <a:ext cx="4645793" cy="16822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состояние проблемы апатии.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 как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транснозографический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симптом, сопровождающий многие психические, неврологические и соматические заболевания 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Chanachev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Berney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2010;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2011;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Moretti et 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2013).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углом вверх 21"/>
          <p:cNvSpPr/>
          <p:nvPr/>
        </p:nvSpPr>
        <p:spPr>
          <a:xfrm flipV="1">
            <a:off x="8351519" y="3359217"/>
            <a:ext cx="712270" cy="1275091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 flipV="1">
            <a:off x="5188016" y="1312063"/>
            <a:ext cx="712270" cy="1275091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3120" y="1379448"/>
            <a:ext cx="5438274" cy="45400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25642" y="69784"/>
            <a:ext cx="11020925" cy="95386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взгляд на проблему апатии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72168" y="1379448"/>
            <a:ext cx="5271436" cy="1584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апатии в годы Первой мировой войны.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 как симптом «военного невроза» с присущими ей вялостью, необщительностью, отсутствием спонтанности, безразличием, замедленными реакциями, утратой энтузиазма и инициативности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Strassman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Thaler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1956).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6"/>
          <p:cNvSpPr txBox="1">
            <a:spLocks/>
          </p:cNvSpPr>
          <p:nvPr/>
        </p:nvSpPr>
        <p:spPr>
          <a:xfrm>
            <a:off x="672168" y="4083537"/>
            <a:ext cx="5271436" cy="183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апатии во второй половине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 как психологический феномен в работах психологов, прошедших концентрационные лагеря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Bettelheim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1960;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Frankl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психоаналитиков 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Sallivan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1953),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экзистенциальных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1967;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1969)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гуманистических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1971)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позитивных (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Csikszentmihalyi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1990)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психологов.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дзаголовок 6"/>
          <p:cNvSpPr txBox="1">
            <a:spLocks/>
          </p:cNvSpPr>
          <p:nvPr/>
        </p:nvSpPr>
        <p:spPr>
          <a:xfrm>
            <a:off x="6529840" y="1379448"/>
            <a:ext cx="4964834" cy="95018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переживания как функция соотношения сложности задачи и мастерства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Csikszentmihalyi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1990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76880" y="2963447"/>
            <a:ext cx="231006" cy="1116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87" y="2476950"/>
            <a:ext cx="5171940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314873" y="67377"/>
            <a:ext cx="7873465" cy="56789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апатии (</a:t>
            </a:r>
            <a:r>
              <a:rPr lang="en-US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Starkstein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Jorge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Mizrahi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1641106" y="770021"/>
            <a:ext cx="9028497" cy="5850705"/>
          </a:xfrm>
          <a:prstGeom prst="rect">
            <a:avLst/>
          </a:prstGeom>
          <a:ln w="15875">
            <a:solidFill>
              <a:schemeClr val="dk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пожалуйста, свое состояние за прошедший месяц (вовсе нет – 3 балла, 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– 2 балла, в известной мере – 1 балл, в значительной мере – 0 баллов):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ли Вам изучать что-либо новое? 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что-нибудь интересует?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Интересуетесь ли Вы своим состоянием?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Вкладываете ли Вы много сил в дела?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всегда ищите какое-то занятие?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Ставите ли Вы цели и строите ли планы на будущее?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у Вас желание к чему-то стремиться?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у Вас энергия для повседневных дел?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ли кто-нибудь говорить Вам, что Вы должны делать?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ли Вы безразличны к делам?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ко многому утратили интерес?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Нуждаетесь ли Вы в побуждении, чтобы начать что-то делать?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не счастливы и не печальны, а чувствуете нечто среднее?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Считаете ли Вы себя апатичным (безынициативным)?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1-8 являются обратными, пункты 9-14 – прямыми. </a:t>
            </a:r>
          </a:p>
          <a:p>
            <a:pPr algn="l"/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Апатия считается клинически значимой, если респондент набирает 14 баллов и более.</a:t>
            </a: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96252"/>
            <a:ext cx="12192000" cy="6545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разработки новой шкалы апатии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253566"/>
              </p:ext>
            </p:extLst>
          </p:nvPr>
        </p:nvGraphicFramePr>
        <p:xfrm>
          <a:off x="432066" y="914401"/>
          <a:ext cx="11327867" cy="5627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410"/>
                <a:gridCol w="2227942"/>
                <a:gridCol w="4126146"/>
                <a:gridCol w="4331369"/>
              </a:tblGrid>
              <a:tr h="35199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методики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879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апробация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сотрудников ФГБУ «Федеральный центр сердечно-сосудистой хирургии имени С.Г.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Суханова» (г. Пермь) в возрасте от 21 до 63 лет (среднее 36.29, медиана 35 лет; стандартное отклонение 8.87), в том числе 16.7% мужчин и 83.3% женщин со средним специальным (65.8%) и высшим (34.2%) образованием.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апатии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Золотаревой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879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валидности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надежности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 студентов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1-5 курсов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высших учебных заведений г. Омска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(Омский государственный университет им. Ф.М. Достоевского, Омский государственный технический университет) в возрасте от 16 до 25 лет (среднее 19.38, медиана 20 лет; стандартное отклонение 1.53), в том числе 53.8% мужчин и 46.2% женщин (из них 75 респондентов повторно заполнили шкалу спустя месяц после первого тестирования).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апатии А.А.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Золотаревой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Краткая версия юношеской шкалы апатии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Р.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Хандельмана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переводе А.А.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Золотаревой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отчуждения от учебы Е.Н. Осина.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«Шкалы академической мотивации» Т.О. Гордеевой, О.А. Сычева и Е.Н. Осина.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Студенческая версия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Утрехтской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шкалы увлеченности работой В.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Шауфелли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адаптации Е.А. Ворониной, М.Л.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Курьян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А.А. Шутова.</a:t>
                      </a:r>
                    </a:p>
                  </a:txBody>
                  <a:tcPr/>
                </a:tc>
              </a:tr>
              <a:tr h="13759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социальной желательности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студент 2-3 курсов Омской юридической академии в возрасте от 18 до 21 года (среднее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19.8, медиана 20 лет; стандартное отклонение 0.77), в том числе 36.6% мужчин и 63.4% женщин.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вариации инструкции (стандартная,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fake-good, fake-bad).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управления из Опросника социальной желательности Д.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Паулуса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адаптации             Е.Н. Осина.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3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-182880"/>
            <a:ext cx="12192000" cy="8758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Факторная структура шкалы апатии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4553" y="789272"/>
            <a:ext cx="11169884" cy="5105052"/>
          </a:xfrm>
          <a:prstGeom prst="rect">
            <a:avLst/>
          </a:prstGeom>
        </p:spPr>
      </p:pic>
      <p:sp>
        <p:nvSpPr>
          <p:cNvPr id="5" name="Заголовок 5"/>
          <p:cNvSpPr txBox="1">
            <a:spLocks/>
          </p:cNvSpPr>
          <p:nvPr/>
        </p:nvSpPr>
        <p:spPr>
          <a:xfrm>
            <a:off x="-107483" y="5894324"/>
            <a:ext cx="12192000" cy="8758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8522" y="5993719"/>
            <a:ext cx="107706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1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Satorra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Bentler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χ2 (59) = 44.18,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= 0.924;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CFI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= 0.940;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RMSEA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= 0.000 (90%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CI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от 0.000 до 0.020),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SRMR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= 0.065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489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96252"/>
            <a:ext cx="12192000" cy="6545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Корреляционные связи между шкалой апатии и другими шкалами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94898"/>
              </p:ext>
            </p:extLst>
          </p:nvPr>
        </p:nvGraphicFramePr>
        <p:xfrm>
          <a:off x="2091890" y="1010654"/>
          <a:ext cx="800822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8556"/>
                <a:gridCol w="1214388"/>
                <a:gridCol w="1705276"/>
              </a:tblGrid>
              <a:tr h="20817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апатии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1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Юношеская апатия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Отчуждение от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Академическая мотивация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Познавательная мотивация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Мотивация достижения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Мотивация саморазвития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Мотивация самоуважения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Интроецированная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мотивация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Экстернальная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мотивация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Амотивация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Увлеченность учебой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Энергичность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Энтузиазм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0.34***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Поглощенность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Заголовок 7"/>
          <p:cNvSpPr txBox="1">
            <a:spLocks/>
          </p:cNvSpPr>
          <p:nvPr/>
        </p:nvSpPr>
        <p:spPr>
          <a:xfrm>
            <a:off x="2091890" y="6113088"/>
            <a:ext cx="8008220" cy="3733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значимы при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&lt; 0.05, ** – p &lt; 0.01, *** – p &lt; 0.001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Спирмена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96252"/>
            <a:ext cx="12192000" cy="6545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социальной желательности шкалы апатии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7"/>
          <p:cNvSpPr txBox="1">
            <a:spLocks/>
          </p:cNvSpPr>
          <p:nvPr/>
        </p:nvSpPr>
        <p:spPr>
          <a:xfrm>
            <a:off x="308237" y="787183"/>
            <a:ext cx="11469648" cy="4629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Описательная статистика для шкалы апатии в условиях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fake-good,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стандартной и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fake-bad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750843"/>
              </p:ext>
            </p:extLst>
          </p:nvPr>
        </p:nvGraphicFramePr>
        <p:xfrm>
          <a:off x="414115" y="1286526"/>
          <a:ext cx="11363770" cy="94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8302"/>
                <a:gridCol w="2738644"/>
                <a:gridCol w="2758489"/>
                <a:gridCol w="2778335"/>
              </a:tblGrid>
              <a:tr h="471638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Fake-good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M(SD)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 инструкция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M(SD)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Fake-bad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M(SD)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апатии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18.30(6.30)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25.27(5.34)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42.77(5.82)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Рисунок 1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599974"/>
            <a:ext cx="5582653" cy="4537159"/>
          </a:xfrm>
          <a:prstGeom prst="rect">
            <a:avLst/>
          </a:prstGeom>
        </p:spPr>
      </p:pic>
      <p:sp>
        <p:nvSpPr>
          <p:cNvPr id="13" name="Заголовок 7"/>
          <p:cNvSpPr txBox="1">
            <a:spLocks/>
          </p:cNvSpPr>
          <p:nvPr/>
        </p:nvSpPr>
        <p:spPr>
          <a:xfrm>
            <a:off x="308237" y="5985540"/>
            <a:ext cx="6089126" cy="8621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5539337" y="1468843"/>
            <a:ext cx="6257797" cy="16081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в показателях апатии между респондентами в условиях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fake-good,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стандартной и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fake-bad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24118"/>
              </p:ext>
            </p:extLst>
          </p:nvPr>
        </p:nvGraphicFramePr>
        <p:xfrm>
          <a:off x="5678906" y="3234501"/>
          <a:ext cx="6098978" cy="1477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7468"/>
                <a:gridCol w="1631510"/>
              </a:tblGrid>
              <a:tr h="471638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 инструкция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Fake-good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6.98 (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0.001)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14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инструкция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Fake-bad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17.47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 &lt; 0.001)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Fake-good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Fake-bad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инструкция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24.47 (p &lt; 0.001)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6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1015</Words>
  <Application>Microsoft Office PowerPoint</Application>
  <PresentationFormat>Широкоэкранный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Психометрический анализ новой шкалы апатии</vt:lpstr>
      <vt:lpstr>Как же нам назвать это состояние, о котором говорит столько наших современников – отчуждение, невозмутимость, отстраненность, полное равнодушие, безразличие, моральное разложение, обезличивание? &lt;…&gt; Я использую термин «апатия», несмотря на его изначальную узость, потому что в своем буквальном значении он больше всего соответствует описываемому мною состоянию – «отсутствие чувств, страстей, эмоций или волнения, безразличие». </vt:lpstr>
      <vt:lpstr>Психиатрическая оценка апатии</vt:lpstr>
      <vt:lpstr>Психологический взгляд на проблему апатии</vt:lpstr>
      <vt:lpstr>Шкала апатии (Starkstein, Jorge, Mizrahi, 2006)</vt:lpstr>
      <vt:lpstr>Этапы разработки новой шкалы апатии</vt:lpstr>
      <vt:lpstr>Факторная структура шкалы апатии*</vt:lpstr>
      <vt:lpstr>Корреляционные связи между шкалой апатии и другими шкалами</vt:lpstr>
      <vt:lpstr>Показатели социальной желательности шкалы апатии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Психометрический анализ новой шкалы апатии</dc:title>
  <dc:creator>Admin</dc:creator>
  <cp:lastModifiedBy>Admin</cp:lastModifiedBy>
  <cp:revision>80</cp:revision>
  <dcterms:created xsi:type="dcterms:W3CDTF">2018-08-27T12:44:17Z</dcterms:created>
  <dcterms:modified xsi:type="dcterms:W3CDTF">2018-09-02T07:08:19Z</dcterms:modified>
</cp:coreProperties>
</file>