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9" r:id="rId9"/>
    <p:sldId id="272" r:id="rId10"/>
    <p:sldId id="268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CF8"/>
    <a:srgbClr val="0A37BF"/>
    <a:srgbClr val="18C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1"/>
    <p:restoredTop sz="80297" autoAdjust="0"/>
  </p:normalViewPr>
  <p:slideViewPr>
    <p:cSldViewPr snapToGrid="0" snapToObjects="1">
      <p:cViewPr varScale="1">
        <p:scale>
          <a:sx n="53" d="100"/>
          <a:sy n="53" d="100"/>
        </p:scale>
        <p:origin x="1316" y="5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7" d="100"/>
          <a:sy n="127" d="100"/>
        </p:scale>
        <p:origin x="30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15692-76B8-8747-B273-399AFF915A1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AF64D-7461-0649-BC27-CC7DE04B6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4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 Justification Theory (SJT) was proposed by John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Jost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Mahzarin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Banaji in 1994. The authors suggested that people are motivated to justify an existing status quo by sharing prejudices and stereotypes which legitimize an existing situation in society 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Jost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Banaji, 1994).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AF64D-7461-0649-BC27-CC7DE04B69F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0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19CAA-D886-8C4B-801A-2AED79D26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3370" y="1443832"/>
            <a:ext cx="6934993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85D2FE-1AB9-5F47-8153-94C8692B6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370" y="4229993"/>
            <a:ext cx="6948488" cy="16557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8FDD4-9B49-8F4C-A400-C1609E56A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4548C2B-6968-0E4F-9213-283E0AA97594}"/>
              </a:ext>
            </a:extLst>
          </p:cNvPr>
          <p:cNvSpPr/>
          <p:nvPr userDrawn="1"/>
        </p:nvSpPr>
        <p:spPr>
          <a:xfrm>
            <a:off x="0" y="0"/>
            <a:ext cx="360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4D2FA1F-0412-6141-84DE-9FBD4BBC3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803" y="456725"/>
            <a:ext cx="1838739" cy="18387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413963D-1AE1-2943-8F7F-F0DF2857CF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8506" y="2539639"/>
            <a:ext cx="1358776" cy="13587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D91CDB-6B98-7745-8047-A9254DE9D8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9095" y="4295148"/>
            <a:ext cx="1088071" cy="108807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74AA5FC6-5F96-E04F-A1EC-A4CAEA1DA0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1577" y="4318925"/>
            <a:ext cx="1040515" cy="10405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CB2C494-1176-7948-A5A4-DC64EE76610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5573" y="2779751"/>
            <a:ext cx="874630" cy="874630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9B73B89-0006-BC4C-8E2D-6DBE1C6C0B5E}"/>
              </a:ext>
            </a:extLst>
          </p:cNvPr>
          <p:cNvCxnSpPr>
            <a:cxnSpLocks/>
          </p:cNvCxnSpPr>
          <p:nvPr userDrawn="1"/>
        </p:nvCxnSpPr>
        <p:spPr>
          <a:xfrm>
            <a:off x="1793222" y="2723882"/>
            <a:ext cx="0" cy="26079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83E57AD-F5D7-9A41-9966-477455E4AC76}"/>
              </a:ext>
            </a:extLst>
          </p:cNvPr>
          <p:cNvCxnSpPr>
            <a:cxnSpLocks/>
          </p:cNvCxnSpPr>
          <p:nvPr userDrawn="1"/>
        </p:nvCxnSpPr>
        <p:spPr>
          <a:xfrm>
            <a:off x="488497" y="4027868"/>
            <a:ext cx="2605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0274757-432B-884B-8740-8721F233AA13}"/>
              </a:ext>
            </a:extLst>
          </p:cNvPr>
          <p:cNvCxnSpPr>
            <a:cxnSpLocks/>
          </p:cNvCxnSpPr>
          <p:nvPr userDrawn="1"/>
        </p:nvCxnSpPr>
        <p:spPr>
          <a:xfrm>
            <a:off x="4079875" y="4027868"/>
            <a:ext cx="694848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B665EA-C602-DB40-99F4-4BB10B270B1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83975" y="3907318"/>
            <a:ext cx="228600" cy="228600"/>
          </a:xfrm>
          <a:prstGeom prst="rect">
            <a:avLst/>
          </a:prstGeom>
        </p:spPr>
      </p:pic>
      <p:sp>
        <p:nvSpPr>
          <p:cNvPr id="35" name="Текст 34">
            <a:extLst>
              <a:ext uri="{FF2B5EF4-FFF2-40B4-BE49-F238E27FC236}">
                <a16:creationId xmlns:a16="http://schemas.microsoft.com/office/drawing/2014/main" id="{2830EC99-99E3-CF4A-B35B-3B40EB872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3370" y="752377"/>
            <a:ext cx="4373563" cy="585788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F08934-17CB-DC40-9466-62E2E28CF3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3370" y="6356350"/>
            <a:ext cx="4097484" cy="365125"/>
          </a:xfrm>
        </p:spPr>
        <p:txBody>
          <a:bodyPr/>
          <a:lstStyle>
            <a:lvl1pPr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Москва, 2020</a:t>
            </a:r>
          </a:p>
        </p:txBody>
      </p:sp>
    </p:spTree>
    <p:extLst>
      <p:ext uri="{BB962C8B-B14F-4D97-AF65-F5344CB8AC3E}">
        <p14:creationId xmlns:p14="http://schemas.microsoft.com/office/powerpoint/2010/main" val="904730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25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BBB034-2F64-5D4C-A6B7-1BDC229043EB}"/>
              </a:ext>
            </a:extLst>
          </p:cNvPr>
          <p:cNvSpPr/>
          <p:nvPr userDrawn="1"/>
        </p:nvSpPr>
        <p:spPr>
          <a:xfrm>
            <a:off x="9312000" y="0"/>
            <a:ext cx="288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792FBB8-BFED-5242-8B2C-BCF22CE4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07266"/>
            <a:ext cx="8346941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CD4937-238F-8A4A-9B70-0A9EE5C8D517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8346941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5D847A3F-58AE-7F44-85B2-42E109F2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092C32-07D2-4C43-B4C9-A4FA47CF0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3975" y="1074196"/>
            <a:ext cx="228600" cy="228600"/>
          </a:xfrm>
          <a:prstGeom prst="rect">
            <a:avLst/>
          </a:prstGeom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EF716D2E-C491-BA4F-A94B-73056F47D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8346941" cy="2759455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766D69E6-B257-624C-A888-AB17C2C2B26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8346941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27B1D66A-32BF-4D46-8A9D-F343F145C67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767886" y="2664004"/>
            <a:ext cx="19446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40FD7FFA-AC4F-AB49-A5E0-17DEEAA72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67886" y="2238518"/>
            <a:ext cx="1944688" cy="260968"/>
          </a:xfrm>
        </p:spPr>
        <p:txBody>
          <a:bodyPr/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BA91ADA8-61AD-9947-B1FA-846282E95FF3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560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</p:spTree>
    <p:extLst>
      <p:ext uri="{BB962C8B-B14F-4D97-AF65-F5344CB8AC3E}">
        <p14:creationId xmlns:p14="http://schemas.microsoft.com/office/powerpoint/2010/main" val="2554757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5564" userDrawn="1">
          <p15:clr>
            <a:srgbClr val="FBAE40"/>
          </p15:clr>
        </p15:guide>
        <p15:guide id="4" pos="615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409FD2-4C84-F843-B01D-7F7E9CA82787}"/>
              </a:ext>
            </a:extLst>
          </p:cNvPr>
          <p:cNvSpPr/>
          <p:nvPr userDrawn="1"/>
        </p:nvSpPr>
        <p:spPr>
          <a:xfrm>
            <a:off x="-1" y="0"/>
            <a:ext cx="6095999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1A604E-F6D5-7E43-82CE-E16069E403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92125"/>
            <a:ext cx="228600" cy="228600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CC45D42E-EA25-2149-AC69-4C162491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263" y="2260514"/>
            <a:ext cx="5040312" cy="2759455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0638370A-CE57-6041-BF0F-8F394C99430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672263" y="1570627"/>
            <a:ext cx="5031239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065C0A7-230B-B54F-8EE1-254791B8AB6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2260514"/>
            <a:ext cx="5040313" cy="2759455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2BD70D-075D-A045-ACC6-F0298DC205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8498" y="1570038"/>
            <a:ext cx="5031240" cy="5063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0E958543-66AC-AB49-AF8F-F08C2DE27ECC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560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67D262E4-AB4B-AF46-B1A3-83A0940CF5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039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477" userDrawn="1">
          <p15:clr>
            <a:srgbClr val="FBAE40"/>
          </p15:clr>
        </p15:guide>
        <p15:guide id="4" pos="420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941187-F200-CE42-9F05-6E250D5F32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980AF3-CD60-4E4E-91CF-F2DB24C1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6630" y="700900"/>
            <a:ext cx="1838739" cy="18387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A4B4ED-C1FE-9844-900B-C5CFAB23B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8162" y="2749612"/>
            <a:ext cx="1358776" cy="13587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29C2D5-74AD-094D-BBFB-3A80F92658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61303" y="2884964"/>
            <a:ext cx="1088071" cy="1088071"/>
          </a:xfrm>
          <a:prstGeom prst="rect">
            <a:avLst/>
          </a:prstGeom>
        </p:spPr>
      </p:pic>
      <p:pic>
        <p:nvPicPr>
          <p:cNvPr id="7" name="Рисунок 6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93112B16-2716-124B-91E2-A5F6FD5AD6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1625" y="2991685"/>
            <a:ext cx="1040515" cy="10405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933619-B424-4943-AC6B-1C1AF3FFC8C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9425" y="2991685"/>
            <a:ext cx="874630" cy="874630"/>
          </a:xfrm>
          <a:prstGeom prst="rect">
            <a:avLst/>
          </a:prstGeom>
        </p:spPr>
      </p:pic>
      <p:sp>
        <p:nvSpPr>
          <p:cNvPr id="25" name="Текст 24">
            <a:extLst>
              <a:ext uri="{FF2B5EF4-FFF2-40B4-BE49-F238E27FC236}">
                <a16:creationId xmlns:a16="http://schemas.microsoft.com/office/drawing/2014/main" id="{1AEAE2C4-134D-B742-801B-07D456F8F3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160376"/>
            <a:ext cx="2520950" cy="13877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AA71EFB1-E383-134C-8E23-F02C551DAA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8282" y="4160376"/>
            <a:ext cx="2520950" cy="13587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41D0335B-7B98-0743-A030-02AE621EFA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9507" y="4160376"/>
            <a:ext cx="2520950" cy="13587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9" name="Текст 24">
            <a:extLst>
              <a:ext uri="{FF2B5EF4-FFF2-40B4-BE49-F238E27FC236}">
                <a16:creationId xmlns:a16="http://schemas.microsoft.com/office/drawing/2014/main" id="{ADBC1FAA-605E-EE4B-92FA-C64B85D0F5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2640" y="4160376"/>
            <a:ext cx="2520950" cy="13587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96852523-4D2B-B34E-AD98-84E9DAF0F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81725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Сайт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id="{D05079D9-DCD2-8945-81B4-442FFD1B7B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8282" y="6181725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38" name="Текст 34">
            <a:extLst>
              <a:ext uri="{FF2B5EF4-FFF2-40B4-BE49-F238E27FC236}">
                <a16:creationId xmlns:a16="http://schemas.microsoft.com/office/drawing/2014/main" id="{3DA1A06E-16CC-934A-9287-4F3BD8244C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1415" y="6181725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Адрес</a:t>
            </a:r>
          </a:p>
        </p:txBody>
      </p:sp>
    </p:spTree>
    <p:extLst>
      <p:ext uri="{BB962C8B-B14F-4D97-AF65-F5344CB8AC3E}">
        <p14:creationId xmlns:p14="http://schemas.microsoft.com/office/powerpoint/2010/main" val="55766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941187-F200-CE42-9F05-6E250D5F32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980AF3-CD60-4E4E-91CF-F2DB24C1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7834" y="2134717"/>
            <a:ext cx="2216331" cy="2216331"/>
          </a:xfrm>
          <a:prstGeom prst="rect">
            <a:avLst/>
          </a:prstGeom>
        </p:spPr>
      </p:pic>
      <p:sp>
        <p:nvSpPr>
          <p:cNvPr id="35" name="Текст 34">
            <a:extLst>
              <a:ext uri="{FF2B5EF4-FFF2-40B4-BE49-F238E27FC236}">
                <a16:creationId xmlns:a16="http://schemas.microsoft.com/office/drawing/2014/main" id="{96852523-4D2B-B34E-AD98-84E9DAF0F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5283509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Сайт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id="{D05079D9-DCD2-8945-81B4-442FFD1B7B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8282" y="5283509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38" name="Текст 34">
            <a:extLst>
              <a:ext uri="{FF2B5EF4-FFF2-40B4-BE49-F238E27FC236}">
                <a16:creationId xmlns:a16="http://schemas.microsoft.com/office/drawing/2014/main" id="{3DA1A06E-16CC-934A-9287-4F3BD8244C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1415" y="5283509"/>
            <a:ext cx="543116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Адрес</a:t>
            </a:r>
          </a:p>
        </p:txBody>
      </p:sp>
    </p:spTree>
    <p:extLst>
      <p:ext uri="{BB962C8B-B14F-4D97-AF65-F5344CB8AC3E}">
        <p14:creationId xmlns:p14="http://schemas.microsoft.com/office/powerpoint/2010/main" val="3678884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047874-25E9-264C-9280-9450AFD4D07B}"/>
              </a:ext>
            </a:extLst>
          </p:cNvPr>
          <p:cNvSpPr/>
          <p:nvPr userDrawn="1"/>
        </p:nvSpPr>
        <p:spPr>
          <a:xfrm>
            <a:off x="8131203" y="0"/>
            <a:ext cx="40608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218D97-49A3-C949-BFC1-FDD8DA4F48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4912" y="1283400"/>
            <a:ext cx="2246400" cy="21448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4A29D-A511-8F45-AD3F-3F5FAB5BE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029" y="4070317"/>
            <a:ext cx="2557936" cy="2145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DD57E4-1289-E64F-A07E-32E0D09E1B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67998" y="1283400"/>
            <a:ext cx="2247202" cy="2145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B5552E-ECEC-0742-84D5-6DBDF28B59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75213" y="4070317"/>
            <a:ext cx="2557934" cy="2145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4830CC-2313-104F-B0C1-D8CFEA2F7D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31886" y="1282634"/>
            <a:ext cx="2247202" cy="21456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DE3B06-4C7E-FA49-ABAF-6EA450D344E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76519" y="4070317"/>
            <a:ext cx="2557935" cy="2145600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22C73E8-0453-A041-859F-353AC536C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07266"/>
            <a:ext cx="6735775" cy="874128"/>
          </a:xfrm>
        </p:spPr>
        <p:txBody>
          <a:bodyPr/>
          <a:lstStyle/>
          <a:p>
            <a:r>
              <a:rPr lang="ru-RU" dirty="0"/>
              <a:t>Логотипы:</a:t>
            </a:r>
          </a:p>
        </p:txBody>
      </p:sp>
    </p:spTree>
    <p:extLst>
      <p:ext uri="{BB962C8B-B14F-4D97-AF65-F5344CB8AC3E}">
        <p14:creationId xmlns:p14="http://schemas.microsoft.com/office/powerpoint/2010/main" val="355893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790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E97E136-71F0-CB47-BDF2-294C410326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69E48A16-DCD6-5F47-886A-93AE9333C773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351C72D-FCE8-8044-AE9D-2C344465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263F5327-08B9-7E4A-A4F3-F2A1CBC61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424E5D49-152D-0C42-8E00-3FCDA957E9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257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6" y="207266"/>
            <a:ext cx="10548938" cy="874128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873D63AD-4248-3F4A-9DD9-9940F0AE8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BFEA431A-7939-1644-A81B-8189B76E117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347991E9-D532-2D43-993E-1EDAE8D0F6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B52D0558-66B9-FF43-9098-E9BFA18B1C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9" name="Текст 28">
            <a:extLst>
              <a:ext uri="{FF2B5EF4-FFF2-40B4-BE49-F238E27FC236}">
                <a16:creationId xmlns:a16="http://schemas.microsoft.com/office/drawing/2014/main" id="{6C3BD7DF-523C-3C45-ABCA-FB18F53C65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id="{2A6475DA-62C1-6F42-B562-676054773D89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99BCB1DD-00DB-7D4A-8FE7-0A840E6D92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95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1054893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C2A483CA-BAF6-1640-9927-6DE797F1B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92AE1E60-21BA-5C4B-89A2-DF460CF34519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5AEE3088-F051-8A48-9E18-E4A35786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514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1054893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68AFDE6B-5473-8E46-A616-CBD9DB561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990D2646-846F-C349-BBA3-E5B793821D67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F471D830-BEEC-444D-8205-1875DA43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669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2A101BF-B4B3-9042-B07A-6B0DA6C6E60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AE5F933A-ACCD-E149-97A6-99747426FF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F887AB51-73A3-7346-A447-3CE6054E7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D39256BD-50CF-D640-AC9D-F9C0D1E93DA1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B9D75F4E-6E3A-EF4A-AA3F-6FCF759148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4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1054893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id="{42C21BD4-8478-154B-B2B6-C30BA45E1A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D427FF3-0534-0144-8334-227D9EB08710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528A7144-A586-6A41-A0CC-BAAA9441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00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FC62F24-6DD2-ED41-9812-0BB411B117F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1A7CB49A-42E0-4540-BE40-62E835C081A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DF1C63F7-5054-A343-91D0-2909CEC724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3CCDDD09-B233-AC4F-8C02-7BE4A1C3E406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5FEF0F21-415B-FA47-8188-33D4FC9D32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189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49C8085-8893-1045-BF0F-FB3476981DAF}"/>
              </a:ext>
            </a:extLst>
          </p:cNvPr>
          <p:cNvSpPr/>
          <p:nvPr userDrawn="1"/>
        </p:nvSpPr>
        <p:spPr>
          <a:xfrm>
            <a:off x="0" y="0"/>
            <a:ext cx="288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223C2D8-144C-E541-AA91-61E5B9B0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207266"/>
            <a:ext cx="7669213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06FCB6E-E2D3-AA49-A658-07F0C0B2EE03}"/>
              </a:ext>
            </a:extLst>
          </p:cNvPr>
          <p:cNvCxnSpPr>
            <a:cxnSpLocks/>
          </p:cNvCxnSpPr>
          <p:nvPr userDrawn="1"/>
        </p:nvCxnSpPr>
        <p:spPr>
          <a:xfrm>
            <a:off x="3359150" y="1188496"/>
            <a:ext cx="7669212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ABD145-FFF6-A74F-B0AE-6A69F75B9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3975" y="1074196"/>
            <a:ext cx="228600" cy="228600"/>
          </a:xfrm>
          <a:prstGeom prst="rect">
            <a:avLst/>
          </a:prstGeom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id="{7D9F9574-3904-C940-9FD3-5AF68FC4A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150" y="2260514"/>
            <a:ext cx="7669213" cy="2759455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40431D4A-E136-304F-9029-943F2CBAEE4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359150" y="1570627"/>
            <a:ext cx="7669213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61DF9C76-FB22-B842-B44F-0CDCC06BBCB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2664004"/>
            <a:ext cx="19446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id="{EE107159-5EA1-A542-AC50-99BE390002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238518"/>
            <a:ext cx="1944688" cy="260968"/>
          </a:xfrm>
        </p:spPr>
        <p:txBody>
          <a:bodyPr/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3A6D8C4F-7629-114B-9FA6-372541ECF6E8}"/>
              </a:ext>
            </a:extLst>
          </p:cNvPr>
          <p:cNvSpPr txBox="1">
            <a:spLocks/>
          </p:cNvSpPr>
          <p:nvPr userDrawn="1"/>
        </p:nvSpPr>
        <p:spPr>
          <a:xfrm>
            <a:off x="3359150" y="6370980"/>
            <a:ext cx="766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F6CE743-D798-3049-9854-3423B5A6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405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6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pos="6947" userDrawn="1">
          <p15:clr>
            <a:srgbClr val="FBAE40"/>
          </p15:clr>
        </p15:guide>
        <p15:guide id="5" pos="152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5A60-9308-1543-A45B-1E943A4E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4D6E0D-F55C-A745-9618-86FE4A626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AABB2F-9714-B24C-9484-D8CE257C7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35360-7990-9141-805F-BC2830E7754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7EF8A-0012-4344-94E2-3DD9AED97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99296-0EE0-6943-9331-A7F4B6231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79F99-D50C-0E4B-8D73-DB28BEBDD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8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9" r:id="rId6"/>
    <p:sldLayoutId id="2147483658" r:id="rId7"/>
    <p:sldLayoutId id="2147483660" r:id="rId8"/>
    <p:sldLayoutId id="2147483651" r:id="rId9"/>
    <p:sldLayoutId id="2147483652" r:id="rId10"/>
    <p:sldLayoutId id="2147483653" r:id="rId11"/>
    <p:sldLayoutId id="2147483654" r:id="rId12"/>
    <p:sldLayoutId id="2147483661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D61F0-B4B9-E04D-B98D-03C95310E182}"/>
              </a:ext>
            </a:extLst>
          </p:cNvPr>
          <p:cNvSpPr txBox="1">
            <a:spLocks/>
          </p:cNvSpPr>
          <p:nvPr/>
        </p:nvSpPr>
        <p:spPr>
          <a:xfrm>
            <a:off x="4093370" y="1443832"/>
            <a:ext cx="6934993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Роль оправдания системы в восприятии ситуации с COVID-19 в России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70ED95-C2BF-A741-A886-13B11AFB6864}"/>
              </a:ext>
            </a:extLst>
          </p:cNvPr>
          <p:cNvSpPr txBox="1">
            <a:spLocks/>
          </p:cNvSpPr>
          <p:nvPr/>
        </p:nvSpPr>
        <p:spPr>
          <a:xfrm>
            <a:off x="4093370" y="4229993"/>
            <a:ext cx="6948488" cy="1655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err="1"/>
              <a:t>Сариева</a:t>
            </a:r>
            <a:r>
              <a:rPr lang="ru-RU" sz="1600" dirty="0"/>
              <a:t> И. (старший преподаватель, научный сотрудник департамента психологии (НИУ ВШЭ); </a:t>
            </a:r>
          </a:p>
          <a:p>
            <a:r>
              <a:rPr lang="ru-RU" sz="1600" dirty="0" err="1"/>
              <a:t>Агадуллина</a:t>
            </a:r>
            <a:r>
              <a:rPr lang="ru-RU" sz="1600" dirty="0"/>
              <a:t> Е. (канд. психол. наук, доцент, научный сотрудник департамента психологии) (НИУ ВШЭ)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6D9C2E-5695-6245-A39A-B2B238F803F9}"/>
              </a:ext>
            </a:extLst>
          </p:cNvPr>
          <p:cNvSpPr/>
          <p:nvPr/>
        </p:nvSpPr>
        <p:spPr>
          <a:xfrm>
            <a:off x="0" y="0"/>
            <a:ext cx="360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CF3C23-5476-B54C-94FB-F0EB6FDDD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03" y="456725"/>
            <a:ext cx="1838739" cy="18387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79694C-1B3A-7746-8C33-AEA52DA8A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506" y="2539639"/>
            <a:ext cx="1358776" cy="13587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82FB18-E614-0244-9E28-079081FFE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95" y="4295148"/>
            <a:ext cx="1088071" cy="1088071"/>
          </a:xfrm>
          <a:prstGeom prst="rect">
            <a:avLst/>
          </a:prstGeom>
        </p:spPr>
      </p:pic>
      <p:pic>
        <p:nvPicPr>
          <p:cNvPr id="9" name="Рисунок 8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56C40A6D-0DC6-A54D-88D9-1C61080AE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577" y="4318925"/>
            <a:ext cx="1040515" cy="10405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ED415D-2254-C849-9143-16A395FD9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73" y="2779751"/>
            <a:ext cx="874630" cy="87463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054B283-83A9-9643-9653-276E50233B0C}"/>
              </a:ext>
            </a:extLst>
          </p:cNvPr>
          <p:cNvCxnSpPr>
            <a:cxnSpLocks/>
          </p:cNvCxnSpPr>
          <p:nvPr/>
        </p:nvCxnSpPr>
        <p:spPr>
          <a:xfrm>
            <a:off x="1793222" y="2723882"/>
            <a:ext cx="0" cy="26079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7C0FDCF-E3DF-7745-AC57-C5BE41B270A9}"/>
              </a:ext>
            </a:extLst>
          </p:cNvPr>
          <p:cNvCxnSpPr>
            <a:cxnSpLocks/>
          </p:cNvCxnSpPr>
          <p:nvPr/>
        </p:nvCxnSpPr>
        <p:spPr>
          <a:xfrm>
            <a:off x="488497" y="4027868"/>
            <a:ext cx="2605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EC82C56-0EB8-9C4A-AD64-12FF240DF967}"/>
              </a:ext>
            </a:extLst>
          </p:cNvPr>
          <p:cNvCxnSpPr>
            <a:cxnSpLocks/>
          </p:cNvCxnSpPr>
          <p:nvPr/>
        </p:nvCxnSpPr>
        <p:spPr>
          <a:xfrm>
            <a:off x="4079875" y="4027868"/>
            <a:ext cx="694848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F8D025-AAE9-A54A-9590-7668AD2534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3975" y="3907318"/>
            <a:ext cx="228600" cy="228600"/>
          </a:xfrm>
          <a:prstGeom prst="rect">
            <a:avLst/>
          </a:prstGeom>
        </p:spPr>
      </p:pic>
      <p:sp>
        <p:nvSpPr>
          <p:cNvPr id="15" name="Текст 34">
            <a:extLst>
              <a:ext uri="{FF2B5EF4-FFF2-40B4-BE49-F238E27FC236}">
                <a16:creationId xmlns:a16="http://schemas.microsoft.com/office/drawing/2014/main" id="{783D86CE-6FF2-E74F-9712-943E4F6D942C}"/>
              </a:ext>
            </a:extLst>
          </p:cNvPr>
          <p:cNvSpPr txBox="1">
            <a:spLocks/>
          </p:cNvSpPr>
          <p:nvPr/>
        </p:nvSpPr>
        <p:spPr>
          <a:xfrm>
            <a:off x="4093370" y="752377"/>
            <a:ext cx="4373563" cy="585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24468813-4319-3A42-BD82-BC7D1A88A1F1}"/>
              </a:ext>
            </a:extLst>
          </p:cNvPr>
          <p:cNvSpPr txBox="1">
            <a:spLocks/>
          </p:cNvSpPr>
          <p:nvPr/>
        </p:nvSpPr>
        <p:spPr>
          <a:xfrm>
            <a:off x="4093370" y="6356350"/>
            <a:ext cx="4097484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Москва,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61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3B402D-ACF7-DC45-9F41-185FFE0CC6AA}"/>
              </a:ext>
            </a:extLst>
          </p:cNvPr>
          <p:cNvSpPr txBox="1">
            <a:spLocks/>
          </p:cNvSpPr>
          <p:nvPr/>
        </p:nvSpPr>
        <p:spPr>
          <a:xfrm>
            <a:off x="479425" y="2260514"/>
            <a:ext cx="11224078" cy="7820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73066F0-2792-204B-9426-68EFCB9251E8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752802-BD52-6F49-B4D9-ABE8AF0AB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496E10-51CD-9A41-97D5-7F173DAD3E73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2BA75AD6-1F98-8345-9C07-0099327A4A90}"/>
              </a:ext>
            </a:extLst>
          </p:cNvPr>
          <p:cNvSpPr txBox="1">
            <a:spLocks/>
          </p:cNvSpPr>
          <p:nvPr/>
        </p:nvSpPr>
        <p:spPr>
          <a:xfrm>
            <a:off x="479425" y="1570626"/>
            <a:ext cx="11224078" cy="44692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Оправдание системы является предиктором индивидуальной изоляции в случае медиации Эффективности мер</a:t>
            </a:r>
          </a:p>
          <a:p>
            <a:r>
              <a:rPr lang="ru-RU" dirty="0"/>
              <a:t>Оправдание системы отрицательно связано с  поддержкой </a:t>
            </a:r>
            <a:r>
              <a:rPr lang="ru-RU" dirty="0" err="1"/>
              <a:t>локдауна</a:t>
            </a:r>
            <a:endParaRPr lang="ru-RU" dirty="0"/>
          </a:p>
          <a:p>
            <a:r>
              <a:rPr lang="ru-RU" dirty="0"/>
              <a:t>Оправдание системы является предиктором поддержки </a:t>
            </a:r>
            <a:r>
              <a:rPr lang="ru-RU" dirty="0" err="1"/>
              <a:t>локдауна</a:t>
            </a:r>
            <a:r>
              <a:rPr lang="ru-RU" dirty="0"/>
              <a:t> в случае медиации Эффективности мер</a:t>
            </a:r>
          </a:p>
          <a:p>
            <a:r>
              <a:rPr lang="ru-RU" dirty="0"/>
              <a:t>Женщины менее склонны поддерживать </a:t>
            </a:r>
            <a:r>
              <a:rPr lang="ru-RU" dirty="0" err="1"/>
              <a:t>локдаун</a:t>
            </a:r>
            <a:r>
              <a:rPr lang="ru-RU" dirty="0"/>
              <a:t> и </a:t>
            </a:r>
            <a:r>
              <a:rPr lang="ru-RU" dirty="0" err="1"/>
              <a:t>самоизолироваться</a:t>
            </a:r>
            <a:endParaRPr lang="ru-RU" dirty="0"/>
          </a:p>
          <a:p>
            <a:r>
              <a:rPr lang="ru-RU" dirty="0"/>
              <a:t>Вера в опасный мир связана с поддержкой </a:t>
            </a:r>
            <a:r>
              <a:rPr lang="ru-RU" dirty="0" err="1"/>
              <a:t>локдауна</a:t>
            </a:r>
            <a:endParaRPr lang="ru-RU" dirty="0"/>
          </a:p>
          <a:p>
            <a:endParaRPr lang="ru-RU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B36ADD22-C679-7E4C-940F-8AAE3C2A7194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BF9B532-83D7-5441-9EDF-470D310C44BC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294817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0A6C64-546D-3B45-AA0D-7C45001FAB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3688BD-6CED-1443-BA41-B4747A078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630" y="700900"/>
            <a:ext cx="1838739" cy="18387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534E61-06C9-2845-8EA7-1D789B135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162" y="2749612"/>
            <a:ext cx="1358776" cy="13587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A80692-E495-FC4B-BE40-315DBA95B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303" y="2884964"/>
            <a:ext cx="1088071" cy="1088071"/>
          </a:xfrm>
          <a:prstGeom prst="rect">
            <a:avLst/>
          </a:prstGeom>
        </p:spPr>
      </p:pic>
      <p:pic>
        <p:nvPicPr>
          <p:cNvPr id="6" name="Рисунок 5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8C626C5D-3DF4-4F4A-BA05-4DB59C60F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625" y="2991685"/>
            <a:ext cx="1040515" cy="1040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A2B212-9FDA-4549-A060-EEBDF08E3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425" y="2991685"/>
            <a:ext cx="874630" cy="874630"/>
          </a:xfrm>
          <a:prstGeom prst="rect">
            <a:avLst/>
          </a:prstGeom>
        </p:spPr>
      </p:pic>
      <p:sp>
        <p:nvSpPr>
          <p:cNvPr id="8" name="Текст 24">
            <a:extLst>
              <a:ext uri="{FF2B5EF4-FFF2-40B4-BE49-F238E27FC236}">
                <a16:creationId xmlns:a16="http://schemas.microsoft.com/office/drawing/2014/main" id="{6EC8F68A-FD04-1547-A1BC-3CFEA872E73D}"/>
              </a:ext>
            </a:extLst>
          </p:cNvPr>
          <p:cNvSpPr txBox="1">
            <a:spLocks/>
          </p:cNvSpPr>
          <p:nvPr/>
        </p:nvSpPr>
        <p:spPr>
          <a:xfrm>
            <a:off x="3556793" y="4463194"/>
            <a:ext cx="5437189" cy="138778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3200" b="1" dirty="0">
                <a:solidFill>
                  <a:srgbClr val="FFFFFF"/>
                </a:solidFill>
              </a:rPr>
              <a:t>Спасибо за внимание!</a:t>
            </a:r>
            <a:endParaRPr lang="ru-RU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Теория оправдания системы</a:t>
            </a:r>
            <a:r>
              <a:rPr lang="en-US" dirty="0"/>
              <a:t> (</a:t>
            </a:r>
            <a:r>
              <a:rPr lang="en-US" dirty="0" err="1"/>
              <a:t>Jost</a:t>
            </a:r>
            <a:r>
              <a:rPr lang="en-US" dirty="0"/>
              <a:t>, Banaji)</a:t>
            </a:r>
            <a:r>
              <a:rPr lang="ru-RU" dirty="0"/>
              <a:t> 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83EAFC2D-E835-694C-ACEC-E7DA58148014}"/>
              </a:ext>
            </a:extLst>
          </p:cNvPr>
          <p:cNvSpPr txBox="1">
            <a:spLocks/>
          </p:cNvSpPr>
          <p:nvPr/>
        </p:nvSpPr>
        <p:spPr>
          <a:xfrm>
            <a:off x="479425" y="2260514"/>
            <a:ext cx="11224078" cy="7820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Bef>
                <a:spcPts val="45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 мотивированы защищать, оправдывать и поддерживать существующий статус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Bef>
                <a:spcPts val="45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Оправдание системы позволяет реализовать экзистенциальные,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эпистемические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реляционные потребности и в целом выполняет паллиативную функцию, уменьшая негативный и усиливая позитивный аффект.</a:t>
            </a:r>
          </a:p>
          <a:p>
            <a:pPr marL="342900" lvl="0" indent="-342900" algn="just">
              <a:spcBef>
                <a:spcPts val="45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привилегированных групп оправдание системы согласуется с позитивной самооценкой и оценкой своей группы, а для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низкостатусных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групп оправдание системы вступает в противоречие с мотивацией поддерживать позитивную самооценку и представление о собственной группе.</a:t>
            </a:r>
          </a:p>
          <a:p>
            <a:pPr marL="342900" lvl="0" indent="-342900" algn="just">
              <a:spcBef>
                <a:spcPts val="45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Степень оправдания системы зависит от ситуационных и диспозиционных факторов. </a:t>
            </a:r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Мотивация оправдывать систему усиливается, если система подвергается угрозе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или воспринимается как неизбежная, неизменная, традиционная или исторически сложившаяся.</a:t>
            </a:r>
          </a:p>
          <a:p>
            <a:pPr marL="342900" lvl="0" indent="-342900" algn="just">
              <a:spcBef>
                <a:spcPts val="45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Хотя оправдание системы обычно способствует тому, что люди противятся каким-либо социальным изменениям, </a:t>
            </a:r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оно связано с поддержкой изменений, если они воспринимаются как неизбежные или соответствуют сохранению существующей системы.</a:t>
            </a:r>
          </a:p>
          <a:p>
            <a:pPr marL="342900" lvl="0" indent="-342900" algn="just">
              <a:spcBef>
                <a:spcPts val="45"/>
              </a:spcBef>
              <a:spcAft>
                <a:spcPts val="0"/>
              </a:spcAft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45"/>
              </a:spcBef>
              <a:spcAft>
                <a:spcPts val="0"/>
              </a:spcAft>
              <a:buFont typeface="+mj-lt"/>
              <a:buAutoNum type="arabicPeriod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Bef>
                <a:spcPts val="45"/>
              </a:spcBef>
              <a:spcAft>
                <a:spcPts val="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Агадуллина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Е.Р., Иванов А.А.,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Сариева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И.Р.,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Прусова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И.С. Теория оправдания системы: новый взгляд на проблему неравенства [Электронный ресурс] // Современная зарубежная психология. 2021. (в печати)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1E601046-8CE9-0C4A-A36C-2E070208422D}"/>
              </a:ext>
            </a:extLst>
          </p:cNvPr>
          <p:cNvSpPr txBox="1">
            <a:spLocks/>
          </p:cNvSpPr>
          <p:nvPr/>
        </p:nvSpPr>
        <p:spPr>
          <a:xfrm>
            <a:off x="479425" y="1570627"/>
            <a:ext cx="11224078" cy="506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Основные положения</a:t>
            </a:r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id="{BBC9676D-22DA-C741-AA33-D866CAC74777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</p:spTree>
    <p:extLst>
      <p:ext uri="{BB962C8B-B14F-4D97-AF65-F5344CB8AC3E}">
        <p14:creationId xmlns:p14="http://schemas.microsoft.com/office/powerpoint/2010/main" val="184818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91B60FE-9168-9340-8936-29D55774670B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Цель исследования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F92BC14-932A-D34E-AE95-29EC2248CA9B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36DC40-912B-AE42-A5B1-3CA5E01A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696145EC-2BB5-4A43-9DC1-34DBB9F7BB30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702649FA-605D-4B46-B745-43EE3008B0B9}"/>
              </a:ext>
            </a:extLst>
          </p:cNvPr>
          <p:cNvSpPr txBox="1">
            <a:spLocks/>
          </p:cNvSpPr>
          <p:nvPr/>
        </p:nvSpPr>
        <p:spPr>
          <a:xfrm>
            <a:off x="479425" y="1570627"/>
            <a:ext cx="11224078" cy="506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Выявить взаимосвязь между оправданием системы, оценкой эффективности мер и изоляцией: индивидуальной и поддержкой всеобщего </a:t>
            </a:r>
            <a:r>
              <a:rPr lang="ru-RU" dirty="0" err="1"/>
              <a:t>локдауна</a:t>
            </a:r>
            <a:endParaRPr lang="ru-RU" dirty="0"/>
          </a:p>
        </p:txBody>
      </p:sp>
      <p:sp>
        <p:nvSpPr>
          <p:cNvPr id="20" name="Текст 28">
            <a:extLst>
              <a:ext uri="{FF2B5EF4-FFF2-40B4-BE49-F238E27FC236}">
                <a16:creationId xmlns:a16="http://schemas.microsoft.com/office/drawing/2014/main" id="{8C92842C-FB6A-E54E-A1D2-65A9C4932536}"/>
              </a:ext>
            </a:extLst>
          </p:cNvPr>
          <p:cNvSpPr txBox="1">
            <a:spLocks/>
          </p:cNvSpPr>
          <p:nvPr/>
        </p:nvSpPr>
        <p:spPr>
          <a:xfrm>
            <a:off x="488498" y="3820700"/>
            <a:ext cx="5437188" cy="2609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/>
              <a:t>Гипотетическая модель исследования</a:t>
            </a:r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54F792AA-33CF-764F-A593-84706082E283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CD290C-AA06-44B6-852A-9B1279FEADFC}"/>
              </a:ext>
            </a:extLst>
          </p:cNvPr>
          <p:cNvSpPr txBox="1"/>
          <p:nvPr/>
        </p:nvSpPr>
        <p:spPr>
          <a:xfrm>
            <a:off x="1167063" y="4676985"/>
            <a:ext cx="1833312" cy="8211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Оправдание системы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B89EAB-6610-4057-9B5A-26BB4BC073C9}"/>
              </a:ext>
            </a:extLst>
          </p:cNvPr>
          <p:cNvSpPr txBox="1"/>
          <p:nvPr/>
        </p:nvSpPr>
        <p:spPr>
          <a:xfrm>
            <a:off x="4148354" y="4676985"/>
            <a:ext cx="1833312" cy="8211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Эффективность мер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9F87FF-C200-445D-B5EC-F9495F38CA9C}"/>
              </a:ext>
            </a:extLst>
          </p:cNvPr>
          <p:cNvSpPr txBox="1"/>
          <p:nvPr/>
        </p:nvSpPr>
        <p:spPr>
          <a:xfrm>
            <a:off x="7208420" y="4671655"/>
            <a:ext cx="1833312" cy="8211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92500"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Индивидуальная изоляция</a:t>
            </a:r>
            <a:r>
              <a:rPr lang="en-US" sz="1600" b="1" dirty="0">
                <a:solidFill>
                  <a:schemeClr val="tx1"/>
                </a:solidFill>
              </a:rPr>
              <a:t>/</a:t>
            </a:r>
            <a:r>
              <a:rPr lang="ru-RU" sz="1600" b="1" dirty="0">
                <a:solidFill>
                  <a:schemeClr val="tx1"/>
                </a:solidFill>
              </a:rPr>
              <a:t>Поддержка </a:t>
            </a:r>
            <a:r>
              <a:rPr lang="ru-RU" sz="1600" b="1" dirty="0" err="1">
                <a:solidFill>
                  <a:schemeClr val="tx1"/>
                </a:solidFill>
              </a:rPr>
              <a:t>локдауна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08720F49-CDCF-45C6-BDC2-AA53A43CCE65}"/>
              </a:ext>
            </a:extLst>
          </p:cNvPr>
          <p:cNvCxnSpPr>
            <a:stCxn id="2" idx="3"/>
            <a:endCxn id="25" idx="1"/>
          </p:cNvCxnSpPr>
          <p:nvPr/>
        </p:nvCxnSpPr>
        <p:spPr>
          <a:xfrm>
            <a:off x="3000375" y="5087548"/>
            <a:ext cx="11479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85F79C92-F374-45BC-AFEE-1779F5124744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 flipV="1">
            <a:off x="5981666" y="5082218"/>
            <a:ext cx="1226754" cy="5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изогнутый 28">
            <a:extLst>
              <a:ext uri="{FF2B5EF4-FFF2-40B4-BE49-F238E27FC236}">
                <a16:creationId xmlns:a16="http://schemas.microsoft.com/office/drawing/2014/main" id="{20D763B9-AFA1-4C16-80C1-099F352426BF}"/>
              </a:ext>
            </a:extLst>
          </p:cNvPr>
          <p:cNvCxnSpPr>
            <a:stCxn id="2" idx="2"/>
            <a:endCxn id="26" idx="2"/>
          </p:cNvCxnSpPr>
          <p:nvPr/>
        </p:nvCxnSpPr>
        <p:spPr>
          <a:xfrm rot="5400000" flipH="1" flipV="1">
            <a:off x="5101732" y="2474767"/>
            <a:ext cx="5330" cy="6041357"/>
          </a:xfrm>
          <a:prstGeom prst="curvedConnector3">
            <a:avLst>
              <a:gd name="adj1" fmla="val -42889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имвол &quot;Запрещено&quot; 30">
            <a:extLst>
              <a:ext uri="{FF2B5EF4-FFF2-40B4-BE49-F238E27FC236}">
                <a16:creationId xmlns:a16="http://schemas.microsoft.com/office/drawing/2014/main" id="{CBF86F77-AF9A-40E3-81C7-88A681D6521A}"/>
              </a:ext>
            </a:extLst>
          </p:cNvPr>
          <p:cNvSpPr/>
          <p:nvPr/>
        </p:nvSpPr>
        <p:spPr>
          <a:xfrm>
            <a:off x="4924515" y="5960416"/>
            <a:ext cx="278338" cy="287468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41244C76-BFA2-4F22-858F-5BAEB7638E80}"/>
              </a:ext>
            </a:extLst>
          </p:cNvPr>
          <p:cNvCxnSpPr/>
          <p:nvPr/>
        </p:nvCxnSpPr>
        <p:spPr>
          <a:xfrm flipH="1">
            <a:off x="9095874" y="5036780"/>
            <a:ext cx="770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0E762D9-C961-4F7D-83A8-69A28E9DEAEA}"/>
              </a:ext>
            </a:extLst>
          </p:cNvPr>
          <p:cNvSpPr txBox="1"/>
          <p:nvPr/>
        </p:nvSpPr>
        <p:spPr>
          <a:xfrm>
            <a:off x="9974179" y="4101910"/>
            <a:ext cx="2021305" cy="61571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ru-RU" sz="1600" b="1" dirty="0"/>
              <a:t>Вера в опасный мир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671411-009D-46F5-A918-D8CCC4751635}"/>
              </a:ext>
            </a:extLst>
          </p:cNvPr>
          <p:cNvSpPr txBox="1"/>
          <p:nvPr/>
        </p:nvSpPr>
        <p:spPr>
          <a:xfrm>
            <a:off x="9974178" y="4856312"/>
            <a:ext cx="2021305" cy="61571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ru-RU" sz="1600" b="1" dirty="0"/>
              <a:t>Пол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8D8203-CF4C-4156-9433-1A5F808D16A4}"/>
              </a:ext>
            </a:extLst>
          </p:cNvPr>
          <p:cNvSpPr txBox="1"/>
          <p:nvPr/>
        </p:nvSpPr>
        <p:spPr>
          <a:xfrm>
            <a:off x="9974179" y="5498111"/>
            <a:ext cx="2021305" cy="61571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ru-RU" sz="1600" b="1" dirty="0"/>
              <a:t>Возраст</a:t>
            </a:r>
          </a:p>
        </p:txBody>
      </p:sp>
    </p:spTree>
    <p:extLst>
      <p:ext uri="{BB962C8B-B14F-4D97-AF65-F5344CB8AC3E}">
        <p14:creationId xmlns:p14="http://schemas.microsoft.com/office/powerpoint/2010/main" val="30749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FD1DA7-F212-094A-A190-5DF94EB2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Процедура (методы)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F441CF17-7A84-425E-BD9B-4CC6D1D3F940}"/>
              </a:ext>
            </a:extLst>
          </p:cNvPr>
          <p:cNvSpPr txBox="1">
            <a:spLocks/>
          </p:cNvSpPr>
          <p:nvPr/>
        </p:nvSpPr>
        <p:spPr>
          <a:xfrm>
            <a:off x="572719" y="1152558"/>
            <a:ext cx="11224078" cy="506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Методики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67BEBB57-A4E4-40B3-9A59-E5C63CDCE154}"/>
              </a:ext>
            </a:extLst>
          </p:cNvPr>
          <p:cNvSpPr txBox="1">
            <a:spLocks/>
          </p:cNvSpPr>
          <p:nvPr/>
        </p:nvSpPr>
        <p:spPr>
          <a:xfrm>
            <a:off x="304574" y="1537423"/>
            <a:ext cx="11224078" cy="1173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ru-RU" b="1" dirty="0"/>
              <a:t>Оправдание системы </a:t>
            </a:r>
            <a:r>
              <a:rPr lang="ru-RU" dirty="0"/>
              <a:t>- Адаптированная шкала общего оправдания системы Дж. </a:t>
            </a:r>
            <a:r>
              <a:rPr lang="ru-RU" dirty="0" err="1"/>
              <a:t>Джоста</a:t>
            </a:r>
            <a:r>
              <a:rPr lang="ru-RU" dirty="0"/>
              <a:t> (адаптация Иванов, </a:t>
            </a:r>
            <a:r>
              <a:rPr lang="ru-RU" dirty="0" err="1"/>
              <a:t>Агадуллина</a:t>
            </a:r>
            <a:r>
              <a:rPr lang="ru-RU" dirty="0"/>
              <a:t>, </a:t>
            </a:r>
            <a:r>
              <a:rPr lang="ru-RU" dirty="0" err="1"/>
              <a:t>Сариева</a:t>
            </a:r>
            <a:r>
              <a:rPr lang="ru-RU" dirty="0"/>
              <a:t>, 2021) </a:t>
            </a:r>
            <a:r>
              <a:rPr lang="en-US" i="1" dirty="0"/>
              <a:t>(</a:t>
            </a:r>
            <a:r>
              <a:rPr lang="ru-RU" sz="1800" b="0" i="1" dirty="0">
                <a:solidFill>
                  <a:srgbClr val="000000"/>
                </a:solidFill>
                <a:effectLst/>
              </a:rPr>
              <a:t>В целом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1" dirty="0">
                <a:solidFill>
                  <a:srgbClr val="000000"/>
                </a:solidFill>
                <a:effectLst/>
              </a:rPr>
              <a:t>российская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ru-RU" sz="1800" b="0" i="1" dirty="0">
                <a:solidFill>
                  <a:srgbClr val="000000"/>
                </a:solidFill>
                <a:effectLst/>
              </a:rPr>
              <a:t>политическая система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1" dirty="0">
                <a:solidFill>
                  <a:srgbClr val="000000"/>
                </a:solidFill>
                <a:effectLst/>
              </a:rPr>
              <a:t>работает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1" dirty="0">
                <a:solidFill>
                  <a:srgbClr val="000000"/>
                </a:solidFill>
                <a:effectLst/>
              </a:rPr>
              <a:t>так, как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1" dirty="0">
                <a:solidFill>
                  <a:srgbClr val="000000"/>
                </a:solidFill>
                <a:effectLst/>
              </a:rPr>
              <a:t>нужно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, </a:t>
            </a:r>
            <a:r>
              <a:rPr lang="ru-RU" i="1" dirty="0"/>
              <a:t>Российское</a:t>
            </a:r>
            <a:r>
              <a:rPr lang="en-US" i="1" dirty="0"/>
              <a:t> </a:t>
            </a:r>
            <a:r>
              <a:rPr lang="ru-RU" i="1" dirty="0"/>
              <a:t>общество</a:t>
            </a:r>
            <a:r>
              <a:rPr lang="en-US" i="1" dirty="0"/>
              <a:t> </a:t>
            </a:r>
            <a:r>
              <a:rPr lang="ru-RU" i="1" dirty="0"/>
              <a:t>устроено</a:t>
            </a:r>
            <a:r>
              <a:rPr lang="en-US" i="1" dirty="0"/>
              <a:t> </a:t>
            </a:r>
            <a:r>
              <a:rPr lang="ru-RU" i="1" dirty="0"/>
              <a:t>так, что</a:t>
            </a:r>
            <a:r>
              <a:rPr lang="en-US" i="1" dirty="0"/>
              <a:t> </a:t>
            </a:r>
            <a:r>
              <a:rPr lang="ru-RU" i="1" dirty="0"/>
              <a:t>люди обычно</a:t>
            </a:r>
            <a:r>
              <a:rPr lang="en-US" i="1" dirty="0"/>
              <a:t> </a:t>
            </a:r>
            <a:r>
              <a:rPr lang="ru-RU" i="1" dirty="0"/>
              <a:t>получают то,</a:t>
            </a:r>
            <a:r>
              <a:rPr lang="en-US" i="1" dirty="0"/>
              <a:t> </a:t>
            </a:r>
            <a:r>
              <a:rPr lang="ru-RU" i="1" dirty="0"/>
              <a:t>что</a:t>
            </a:r>
            <a:r>
              <a:rPr lang="en-US" i="1" dirty="0"/>
              <a:t> </a:t>
            </a:r>
            <a:r>
              <a:rPr lang="ru-RU" i="1" dirty="0"/>
              <a:t>заслуживают</a:t>
            </a:r>
            <a:r>
              <a:rPr lang="en-US" i="1" dirty="0"/>
              <a:t>) </a:t>
            </a:r>
            <a:r>
              <a:rPr lang="ru-RU" b="1" dirty="0"/>
              <a:t>(</a:t>
            </a:r>
            <a:r>
              <a:rPr lang="en-US" b="1" dirty="0"/>
              <a:t>a = 0.853) 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b="1" dirty="0"/>
              <a:t>Эффективность мер </a:t>
            </a:r>
            <a:r>
              <a:rPr lang="ru-RU" dirty="0"/>
              <a:t>- </a:t>
            </a:r>
            <a:r>
              <a:rPr lang="ru-RU" i="1" dirty="0"/>
              <a:t>Как вы считаете, насколько эффективными являются действия, которые предпринимают конкретные представители власти, для контроля ситуации с распространением коронавируса в России? (президент, правительство, глава или губернатор, мэр)</a:t>
            </a:r>
            <a:r>
              <a:rPr lang="en-US" dirty="0"/>
              <a:t> </a:t>
            </a:r>
            <a:r>
              <a:rPr lang="en-US" b="1" dirty="0"/>
              <a:t>(a = 0.899)</a:t>
            </a:r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/>
              <a:t>Индивидуальная самоизоляция </a:t>
            </a:r>
            <a:r>
              <a:rPr lang="ru-RU" dirty="0"/>
              <a:t>- </a:t>
            </a:r>
            <a:r>
              <a:rPr lang="ru-RU" i="1" dirty="0"/>
              <a:t>Придерживаетесь ли Вы карантина (самоизоляции) на этой неделе? </a:t>
            </a:r>
          </a:p>
          <a:p>
            <a:pPr marL="342900" indent="-342900">
              <a:buAutoNum type="arabicPeriod"/>
            </a:pPr>
            <a:r>
              <a:rPr lang="ru-RU" b="1" dirty="0"/>
              <a:t>Поддержка </a:t>
            </a:r>
            <a:r>
              <a:rPr lang="ru-RU" b="1" dirty="0" err="1"/>
              <a:t>локдауна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i="1" dirty="0"/>
              <a:t>В какой степени Вы поддерживаете/готовы поддержать решение руководства страны в ситуации распространения коронавируса жестко ограничить передвижение граждан?</a:t>
            </a:r>
            <a:r>
              <a:rPr lang="en-US" i="1" dirty="0"/>
              <a:t>(</a:t>
            </a:r>
            <a:r>
              <a:rPr lang="ru-RU" i="1" dirty="0"/>
              <a:t>запретить</a:t>
            </a:r>
            <a:r>
              <a:rPr lang="en-US" i="1" dirty="0"/>
              <a:t> </a:t>
            </a:r>
            <a:r>
              <a:rPr lang="ru-RU" i="1" dirty="0"/>
              <a:t>передвижение в городе</a:t>
            </a:r>
            <a:r>
              <a:rPr lang="en-US" i="1" dirty="0"/>
              <a:t>, </a:t>
            </a:r>
            <a:r>
              <a:rPr lang="ru-RU" sz="1800" b="0" i="1" dirty="0">
                <a:solidFill>
                  <a:srgbClr val="000000"/>
                </a:solidFill>
                <a:effectLst/>
              </a:rPr>
              <a:t>запретить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1" dirty="0">
                <a:solidFill>
                  <a:srgbClr val="000000"/>
                </a:solidFill>
                <a:effectLst/>
              </a:rPr>
              <a:t>въезд и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1" dirty="0">
                <a:solidFill>
                  <a:srgbClr val="000000"/>
                </a:solidFill>
                <a:effectLst/>
              </a:rPr>
              <a:t>выезд из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1" dirty="0">
                <a:solidFill>
                  <a:srgbClr val="000000"/>
                </a:solidFill>
                <a:effectLst/>
              </a:rPr>
              <a:t>городов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, </a:t>
            </a:r>
            <a:r>
              <a:rPr lang="ru-RU" sz="1800" b="0" i="1" dirty="0">
                <a:solidFill>
                  <a:srgbClr val="000000"/>
                </a:solidFill>
                <a:effectLst/>
              </a:rPr>
              <a:t>запретить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1" dirty="0">
                <a:solidFill>
                  <a:srgbClr val="000000"/>
                </a:solidFill>
                <a:effectLst/>
              </a:rPr>
              <a:t>транспортное сообщение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1" dirty="0">
                <a:solidFill>
                  <a:srgbClr val="000000"/>
                </a:solidFill>
                <a:effectLst/>
              </a:rPr>
              <a:t>между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1" dirty="0">
                <a:solidFill>
                  <a:srgbClr val="000000"/>
                </a:solidFill>
                <a:effectLst/>
              </a:rPr>
              <a:t>разными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1" dirty="0">
                <a:solidFill>
                  <a:srgbClr val="000000"/>
                </a:solidFill>
                <a:effectLst/>
              </a:rPr>
              <a:t>регионами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1" dirty="0">
                <a:solidFill>
                  <a:srgbClr val="000000"/>
                </a:solidFill>
                <a:effectLst/>
              </a:rPr>
              <a:t>страны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,</a:t>
            </a:r>
            <a:r>
              <a:rPr lang="ru-RU" sz="1800" b="0" i="1" dirty="0">
                <a:solidFill>
                  <a:srgbClr val="000000"/>
                </a:solidFill>
                <a:effectLst/>
              </a:rPr>
              <a:t> запретить транспортное сообщение с другими государствами, закрыть границы)</a:t>
            </a:r>
            <a:r>
              <a:rPr lang="ru-RU" i="1" dirty="0"/>
              <a:t> </a:t>
            </a:r>
            <a:r>
              <a:rPr lang="en-US" b="1" dirty="0"/>
              <a:t>(a=0.841)</a:t>
            </a:r>
          </a:p>
          <a:p>
            <a:pPr marL="342900" indent="-342900">
              <a:buAutoNum type="arabicPeriod"/>
            </a:pPr>
            <a:r>
              <a:rPr lang="ru-RU" b="1" dirty="0"/>
              <a:t>Вера в опасный мир – </a:t>
            </a:r>
            <a:r>
              <a:rPr lang="ru-RU" dirty="0"/>
              <a:t>Адаптированная шкала Дж. </a:t>
            </a:r>
            <a:r>
              <a:rPr lang="ru-RU" dirty="0" err="1"/>
              <a:t>Дакитта</a:t>
            </a:r>
            <a:r>
              <a:rPr lang="ru-RU" dirty="0"/>
              <a:t> (адаптация </a:t>
            </a:r>
            <a:r>
              <a:rPr lang="ru-RU" dirty="0" err="1"/>
              <a:t>Гулевич</a:t>
            </a:r>
            <a:r>
              <a:rPr lang="ru-RU" dirty="0"/>
              <a:t> О., </a:t>
            </a:r>
            <a:r>
              <a:rPr lang="ru-RU" dirty="0" err="1"/>
              <a:t>Аникеенок</a:t>
            </a:r>
            <a:r>
              <a:rPr lang="ru-RU" dirty="0"/>
              <a:t>, </a:t>
            </a:r>
            <a:r>
              <a:rPr lang="ru-RU" dirty="0" err="1"/>
              <a:t>Безменова</a:t>
            </a:r>
            <a:r>
              <a:rPr lang="ru-RU" dirty="0"/>
              <a:t>, 2014)</a:t>
            </a:r>
            <a:r>
              <a:rPr lang="en-US" dirty="0"/>
              <a:t> </a:t>
            </a:r>
            <a:r>
              <a:rPr lang="ru-RU" i="1" dirty="0"/>
              <a:t>(Все говорит о том, что наша жизнь в любой момент может превратиться в хаос, С каждым годом становится все меньше по-настоящему порядочных и все больше безнравственных людей, создающих угрозу для окружающих.) </a:t>
            </a:r>
            <a:r>
              <a:rPr lang="en-US" b="1" dirty="0"/>
              <a:t>(a = 0.72)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0682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D409750-9509-8248-B46B-BBE410814147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171150-6C73-B54D-A790-28283BBA7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D0950-2397-A64F-8ACD-BC9A83BA03F4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0C76D66-CC6B-9E40-88FA-B02175E0D424}"/>
              </a:ext>
            </a:extLst>
          </p:cNvPr>
          <p:cNvSpPr txBox="1">
            <a:spLocks/>
          </p:cNvSpPr>
          <p:nvPr/>
        </p:nvSpPr>
        <p:spPr>
          <a:xfrm>
            <a:off x="479425" y="1570627"/>
            <a:ext cx="11224078" cy="506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Яндекс.Толока</a:t>
            </a:r>
            <a:r>
              <a:rPr lang="ru-RU" dirty="0"/>
              <a:t> (участие респондентов за оплату) </a:t>
            </a:r>
          </a:p>
          <a:p>
            <a:endParaRPr lang="ru-RU" dirty="0"/>
          </a:p>
          <a:p>
            <a:r>
              <a:rPr lang="ru-RU" dirty="0"/>
              <a:t>Время проведения – март 2020 до введения всеобщего </a:t>
            </a:r>
            <a:r>
              <a:rPr lang="ru-RU" dirty="0" err="1"/>
              <a:t>локдауна</a:t>
            </a:r>
            <a:endParaRPr lang="ru-RU" dirty="0"/>
          </a:p>
          <a:p>
            <a:endParaRPr lang="ru-RU" dirty="0"/>
          </a:p>
          <a:p>
            <a:r>
              <a:rPr lang="en-US" dirty="0"/>
              <a:t>1677 </a:t>
            </a:r>
            <a:r>
              <a:rPr lang="ru-RU" dirty="0"/>
              <a:t>участников </a:t>
            </a:r>
            <a:r>
              <a:rPr lang="en-US" dirty="0"/>
              <a:t>(66.9% </a:t>
            </a:r>
            <a:r>
              <a:rPr lang="ru-RU" dirty="0"/>
              <a:t>женщины</a:t>
            </a:r>
            <a:r>
              <a:rPr lang="en-US" dirty="0"/>
              <a:t>, </a:t>
            </a:r>
            <a:r>
              <a:rPr lang="ru-RU" dirty="0"/>
              <a:t>возраст от </a:t>
            </a:r>
            <a:r>
              <a:rPr lang="en-US" dirty="0"/>
              <a:t>18 </a:t>
            </a:r>
            <a:r>
              <a:rPr lang="ru-RU" dirty="0"/>
              <a:t>до</a:t>
            </a:r>
            <a:r>
              <a:rPr lang="en-US" dirty="0"/>
              <a:t> 76, M = 31.96, SD = 10.96). </a:t>
            </a:r>
            <a:endParaRPr lang="ru-RU" dirty="0"/>
          </a:p>
          <a:p>
            <a:endParaRPr lang="ru-RU" dirty="0"/>
          </a:p>
          <a:p>
            <a:r>
              <a:rPr lang="ru-RU" dirty="0"/>
              <a:t>Среди участников 86.8% (</a:t>
            </a:r>
            <a:r>
              <a:rPr lang="en-US" dirty="0"/>
              <a:t>n = 1455)</a:t>
            </a:r>
            <a:r>
              <a:rPr lang="ru-RU" dirty="0"/>
              <a:t> - русские,</a:t>
            </a:r>
            <a:r>
              <a:rPr lang="en-US" dirty="0"/>
              <a:t> 57.9% (n = 970) – </a:t>
            </a:r>
            <a:r>
              <a:rPr lang="ru-RU" dirty="0"/>
              <a:t>живут в больших городах-миллионниках, </a:t>
            </a:r>
            <a:r>
              <a:rPr lang="en-US" dirty="0"/>
              <a:t>54.1% (n = 906) </a:t>
            </a:r>
            <a:r>
              <a:rPr lang="ru-RU" dirty="0"/>
              <a:t>имеют высшее образование</a:t>
            </a:r>
            <a:endParaRPr lang="en-US" sz="180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D45E86D7-F333-8D4B-8B7B-C2A05C7B21C7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B3D8B08-7AA2-B345-A4DE-45373407D143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Процедура (участники)</a:t>
            </a:r>
          </a:p>
        </p:txBody>
      </p:sp>
    </p:spTree>
    <p:extLst>
      <p:ext uri="{BB962C8B-B14F-4D97-AF65-F5344CB8AC3E}">
        <p14:creationId xmlns:p14="http://schemas.microsoft.com/office/powerpoint/2010/main" val="41841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8DE1BB-4A9C-6E4B-8881-03C74243C0C4}"/>
              </a:ext>
            </a:extLst>
          </p:cNvPr>
          <p:cNvSpPr txBox="1">
            <a:spLocks/>
          </p:cNvSpPr>
          <p:nvPr/>
        </p:nvSpPr>
        <p:spPr>
          <a:xfrm>
            <a:off x="479425" y="2260514"/>
            <a:ext cx="11224078" cy="7820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Линейная регрессия с помощью статистического пакета </a:t>
            </a:r>
            <a:r>
              <a:rPr lang="en-US" dirty="0"/>
              <a:t>IBM SPSS Statistics </a:t>
            </a:r>
            <a:r>
              <a:rPr lang="ru-RU" dirty="0"/>
              <a:t>Версия 25 и дополнительного расширения пакета </a:t>
            </a:r>
            <a:r>
              <a:rPr lang="en-US" dirty="0"/>
              <a:t>PROCESS v3.3 by Andrew F. Hayes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9390BF-05F1-F147-A4F1-20A873AE9A6B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EC0A79-A8B7-F14A-A6BB-B813CDCD6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01DCC7-603E-4841-84C7-339EC66DCA77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28372CDB-E870-0542-B995-E26B37F30440}"/>
              </a:ext>
            </a:extLst>
          </p:cNvPr>
          <p:cNvSpPr txBox="1">
            <a:spLocks/>
          </p:cNvSpPr>
          <p:nvPr/>
        </p:nvSpPr>
        <p:spPr>
          <a:xfrm>
            <a:off x="479425" y="1570627"/>
            <a:ext cx="11224078" cy="506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Итоговая модель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6F3F45F2-8C82-6442-BE54-2BDCA93929C1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AA45127-568E-A74C-8A52-44AA466789B8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Результаты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76DFD0-861E-48B6-B227-3042F606DDF7}"/>
              </a:ext>
            </a:extLst>
          </p:cNvPr>
          <p:cNvSpPr txBox="1"/>
          <p:nvPr/>
        </p:nvSpPr>
        <p:spPr>
          <a:xfrm>
            <a:off x="1167063" y="4676985"/>
            <a:ext cx="1833312" cy="8211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Оправдание системы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5843F5-B073-4C13-891E-D51F5F104A4A}"/>
              </a:ext>
            </a:extLst>
          </p:cNvPr>
          <p:cNvSpPr txBox="1"/>
          <p:nvPr/>
        </p:nvSpPr>
        <p:spPr>
          <a:xfrm>
            <a:off x="4148354" y="4676985"/>
            <a:ext cx="1833312" cy="8211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Эффективность мер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513B2C-1E2B-4D8F-8853-E9C1F2ACCD4D}"/>
              </a:ext>
            </a:extLst>
          </p:cNvPr>
          <p:cNvSpPr txBox="1"/>
          <p:nvPr/>
        </p:nvSpPr>
        <p:spPr>
          <a:xfrm>
            <a:off x="7126990" y="4671655"/>
            <a:ext cx="1968883" cy="8211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Индивидуальная изоляция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2118EBA-BAE8-46F9-BA3A-C146EC198F60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3000375" y="5087548"/>
            <a:ext cx="11479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39CA96A-3D55-4CEB-8377-3B8931D513C8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5981666" y="5082218"/>
            <a:ext cx="1145324" cy="5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изогнутый 17">
            <a:extLst>
              <a:ext uri="{FF2B5EF4-FFF2-40B4-BE49-F238E27FC236}">
                <a16:creationId xmlns:a16="http://schemas.microsoft.com/office/drawing/2014/main" id="{1D2ABEDA-9CFA-4421-8DFF-4BF2C868FFDD}"/>
              </a:ext>
            </a:extLst>
          </p:cNvPr>
          <p:cNvCxnSpPr>
            <a:cxnSpLocks/>
            <a:stCxn id="13" idx="2"/>
            <a:endCxn id="15" idx="2"/>
          </p:cNvCxnSpPr>
          <p:nvPr/>
        </p:nvCxnSpPr>
        <p:spPr>
          <a:xfrm rot="5400000" flipH="1" flipV="1">
            <a:off x="5094910" y="2481589"/>
            <a:ext cx="5330" cy="6027713"/>
          </a:xfrm>
          <a:prstGeom prst="curvedConnector3">
            <a:avLst>
              <a:gd name="adj1" fmla="val -85778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D1023BF-F771-4C50-BE2B-1D2381208412}"/>
              </a:ext>
            </a:extLst>
          </p:cNvPr>
          <p:cNvSpPr txBox="1"/>
          <p:nvPr/>
        </p:nvSpPr>
        <p:spPr>
          <a:xfrm>
            <a:off x="9974179" y="4101910"/>
            <a:ext cx="2021305" cy="61571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ru-RU" sz="1600" b="1" dirty="0"/>
              <a:t>Вера в опасный мир</a:t>
            </a:r>
            <a:r>
              <a:rPr lang="en-US" sz="1600" b="1" dirty="0"/>
              <a:t> (-</a:t>
            </a: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b="1" dirty="0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B7A46CC-3A49-4F06-B037-6092F80BCCD4}"/>
              </a:ext>
            </a:extLst>
          </p:cNvPr>
          <p:cNvCxnSpPr/>
          <p:nvPr/>
        </p:nvCxnSpPr>
        <p:spPr>
          <a:xfrm flipH="1">
            <a:off x="9095874" y="5036780"/>
            <a:ext cx="770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5348B45-CB4E-4B06-AD90-683EA543E273}"/>
              </a:ext>
            </a:extLst>
          </p:cNvPr>
          <p:cNvSpPr txBox="1"/>
          <p:nvPr/>
        </p:nvSpPr>
        <p:spPr>
          <a:xfrm>
            <a:off x="9974178" y="4856312"/>
            <a:ext cx="2021305" cy="61571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ru-RU" sz="1600" b="1" dirty="0"/>
              <a:t>Пол (- 0.194)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8773EE-7922-46D0-802F-CC4DB937BEB6}"/>
              </a:ext>
            </a:extLst>
          </p:cNvPr>
          <p:cNvSpPr txBox="1"/>
          <p:nvPr/>
        </p:nvSpPr>
        <p:spPr>
          <a:xfrm>
            <a:off x="9974179" y="5498111"/>
            <a:ext cx="2021305" cy="61571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ru-RU" sz="1600" b="1" dirty="0"/>
              <a:t>Возраст (-0.007)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85BBC3-C319-4FA2-AD20-54180D4D1F19}"/>
              </a:ext>
            </a:extLst>
          </p:cNvPr>
          <p:cNvSpPr txBox="1"/>
          <p:nvPr/>
        </p:nvSpPr>
        <p:spPr>
          <a:xfrm>
            <a:off x="3235142" y="4409769"/>
            <a:ext cx="809894" cy="61397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ru-RU" sz="1600" b="1" dirty="0"/>
              <a:t>0.511</a:t>
            </a:r>
            <a:r>
              <a:rPr lang="ru-RU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242876-F6DF-464C-8A42-41231D896857}"/>
              </a:ext>
            </a:extLst>
          </p:cNvPr>
          <p:cNvSpPr txBox="1"/>
          <p:nvPr/>
        </p:nvSpPr>
        <p:spPr>
          <a:xfrm>
            <a:off x="6229467" y="4468246"/>
            <a:ext cx="809894" cy="61397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ru-RU" sz="1600" b="1" dirty="0"/>
              <a:t>0.</a:t>
            </a:r>
            <a:r>
              <a:rPr lang="en-US" sz="1600" b="1" dirty="0"/>
              <a:t>041</a:t>
            </a:r>
            <a:r>
              <a:rPr lang="ru-RU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482741D8-9D19-4930-8BCE-A075F28CEF16}"/>
              </a:ext>
            </a:extLst>
          </p:cNvPr>
          <p:cNvSpPr txBox="1">
            <a:spLocks/>
          </p:cNvSpPr>
          <p:nvPr/>
        </p:nvSpPr>
        <p:spPr>
          <a:xfrm>
            <a:off x="369627" y="3342409"/>
            <a:ext cx="11224078" cy="7820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 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20D95E28-FE40-4D9C-A32E-EF2DE3C65921}"/>
              </a:ext>
            </a:extLst>
          </p:cNvPr>
          <p:cNvSpPr txBox="1">
            <a:spLocks/>
          </p:cNvSpPr>
          <p:nvPr/>
        </p:nvSpPr>
        <p:spPr>
          <a:xfrm>
            <a:off x="428948" y="3437112"/>
            <a:ext cx="11224078" cy="7820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effect = 0.021, R2 = 0.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047 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2B21D4-3C39-4C9D-98D3-4CCED09B1D4F}"/>
              </a:ext>
            </a:extLst>
          </p:cNvPr>
          <p:cNvSpPr txBox="1"/>
          <p:nvPr/>
        </p:nvSpPr>
        <p:spPr>
          <a:xfrm>
            <a:off x="4508060" y="6078529"/>
            <a:ext cx="993837" cy="50676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en-US" sz="1600" b="1" dirty="0"/>
              <a:t>----</a:t>
            </a:r>
            <a:r>
              <a:rPr lang="ru-RU" sz="16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7031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3AD398E-214C-4212-A67A-17FDAF82868F}"/>
              </a:ext>
            </a:extLst>
          </p:cNvPr>
          <p:cNvSpPr txBox="1"/>
          <p:nvPr/>
        </p:nvSpPr>
        <p:spPr>
          <a:xfrm>
            <a:off x="2704599" y="1540042"/>
            <a:ext cx="6782802" cy="316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40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600" algn="ctr"/>
            <a:r>
              <a:rPr lang="ru-RU" sz="2800" b="1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Отчет</a:t>
            </a:r>
            <a:r>
              <a:rPr lang="ru-RU" sz="28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	</a:t>
            </a:r>
          </a:p>
          <a:p>
            <a:pPr marR="0" algn="l"/>
            <a:r>
              <a:rPr lang="ru-RU" sz="18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Изоляция</a:t>
            </a:r>
            <a:r>
              <a:rPr lang="en-US" sz="18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  </a:t>
            </a:r>
            <a:r>
              <a:rPr lang="en-US" sz="2000" b="0" i="0" u="none" strike="noStrike" baseline="0" dirty="0">
                <a:solidFill>
                  <a:srgbClr val="010205"/>
                </a:solidFill>
                <a:latin typeface="Courier New" panose="02070309020205020404" pitchFamily="49" charset="0"/>
              </a:rPr>
              <a:t>	</a:t>
            </a:r>
          </a:p>
          <a:p>
            <a:pPr marR="600" algn="ctr"/>
            <a:r>
              <a:rPr lang="ru-RU" sz="1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Пол	Среднее	N	Стандартная отклонения	</a:t>
            </a:r>
          </a:p>
          <a:p>
            <a:pPr marR="600" algn="r"/>
            <a:r>
              <a:rPr lang="ru-RU" sz="1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1,00	</a:t>
            </a:r>
            <a:r>
              <a:rPr lang="ru-RU" sz="18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2,9528	1122	,60808	</a:t>
            </a:r>
          </a:p>
          <a:p>
            <a:pPr marR="600" algn="r"/>
            <a:r>
              <a:rPr lang="ru-RU" sz="1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2,00	</a:t>
            </a:r>
            <a:r>
              <a:rPr lang="ru-RU" sz="18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2,7205	551	,73727	</a:t>
            </a:r>
          </a:p>
          <a:p>
            <a:pPr marR="600" algn="r"/>
            <a:r>
              <a:rPr lang="ru-RU" sz="1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3,00	</a:t>
            </a:r>
            <a:r>
              <a:rPr lang="ru-RU" sz="18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3,2500	4	,95743	</a:t>
            </a:r>
          </a:p>
          <a:p>
            <a:pPr marR="600" algn="r"/>
            <a:r>
              <a:rPr lang="ru-RU" sz="1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Всего	</a:t>
            </a:r>
            <a:r>
              <a:rPr lang="ru-RU" sz="18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2,8772	1677	,66299	</a:t>
            </a:r>
          </a:p>
          <a:p>
            <a:endParaRPr lang="ru-RU" sz="18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93808C-D09E-4C7D-ACED-1FFD5495ED27}"/>
              </a:ext>
            </a:extLst>
          </p:cNvPr>
          <p:cNvSpPr txBox="1"/>
          <p:nvPr/>
        </p:nvSpPr>
        <p:spPr>
          <a:xfrm>
            <a:off x="3000375" y="4788568"/>
            <a:ext cx="6300036" cy="86627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ru-RU" sz="1600" b="1" dirty="0"/>
              <a:t>1 – мужчина, 2 – женщина, 3 – другое </a:t>
            </a:r>
          </a:p>
        </p:txBody>
      </p:sp>
    </p:spTree>
    <p:extLst>
      <p:ext uri="{BB962C8B-B14F-4D97-AF65-F5344CB8AC3E}">
        <p14:creationId xmlns:p14="http://schemas.microsoft.com/office/powerpoint/2010/main" val="70180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8DE1BB-4A9C-6E4B-8881-03C74243C0C4}"/>
              </a:ext>
            </a:extLst>
          </p:cNvPr>
          <p:cNvSpPr txBox="1">
            <a:spLocks/>
          </p:cNvSpPr>
          <p:nvPr/>
        </p:nvSpPr>
        <p:spPr>
          <a:xfrm>
            <a:off x="479425" y="2260514"/>
            <a:ext cx="11224078" cy="7820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Линейная регрессия с помощью статистического пакета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IBM SPSS Statistics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Версия 25 и дополнительного расширения пакета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 v3.3 by Andrew F. Hayes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9390BF-05F1-F147-A4F1-20A873AE9A6B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EC0A79-A8B7-F14A-A6BB-B813CDCD6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01DCC7-603E-4841-84C7-339EC66DCA77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79F99-D50C-0E4B-8D73-DB28BEBDDA46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28372CDB-E870-0542-B995-E26B37F30440}"/>
              </a:ext>
            </a:extLst>
          </p:cNvPr>
          <p:cNvSpPr txBox="1">
            <a:spLocks/>
          </p:cNvSpPr>
          <p:nvPr/>
        </p:nvSpPr>
        <p:spPr>
          <a:xfrm>
            <a:off x="479425" y="1570627"/>
            <a:ext cx="11224078" cy="506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Итоговая модель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6F3F45F2-8C82-6442-BE54-2BDCA93929C1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AA45127-568E-A74C-8A52-44AA466789B8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Результаты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76DFD0-861E-48B6-B227-3042F606DDF7}"/>
              </a:ext>
            </a:extLst>
          </p:cNvPr>
          <p:cNvSpPr txBox="1"/>
          <p:nvPr/>
        </p:nvSpPr>
        <p:spPr>
          <a:xfrm>
            <a:off x="1167063" y="4676985"/>
            <a:ext cx="1833312" cy="8211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Оправдание системы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5843F5-B073-4C13-891E-D51F5F104A4A}"/>
              </a:ext>
            </a:extLst>
          </p:cNvPr>
          <p:cNvSpPr txBox="1"/>
          <p:nvPr/>
        </p:nvSpPr>
        <p:spPr>
          <a:xfrm>
            <a:off x="4148354" y="4676985"/>
            <a:ext cx="1833312" cy="8211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Эффективность мер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513B2C-1E2B-4D8F-8853-E9C1F2ACCD4D}"/>
              </a:ext>
            </a:extLst>
          </p:cNvPr>
          <p:cNvSpPr txBox="1"/>
          <p:nvPr/>
        </p:nvSpPr>
        <p:spPr>
          <a:xfrm>
            <a:off x="7126991" y="4671655"/>
            <a:ext cx="1833312" cy="8211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0000"/>
                </a:solidFill>
                <a:latin typeface="Arial"/>
              </a:rPr>
              <a:t>Поддержка </a:t>
            </a:r>
            <a:r>
              <a:rPr lang="ru-RU" sz="1600" b="1" dirty="0" err="1">
                <a:solidFill>
                  <a:srgbClr val="000000"/>
                </a:solidFill>
                <a:latin typeface="Arial"/>
              </a:rPr>
              <a:t>локдауна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2118EBA-BAE8-46F9-BA3A-C146EC198F60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3000375" y="5087548"/>
            <a:ext cx="11479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39CA96A-3D55-4CEB-8377-3B8931D513C8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5981666" y="5082218"/>
            <a:ext cx="1145325" cy="5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изогнутый 17">
            <a:extLst>
              <a:ext uri="{FF2B5EF4-FFF2-40B4-BE49-F238E27FC236}">
                <a16:creationId xmlns:a16="http://schemas.microsoft.com/office/drawing/2014/main" id="{1D2ABEDA-9CFA-4421-8DFF-4BF2C868FFDD}"/>
              </a:ext>
            </a:extLst>
          </p:cNvPr>
          <p:cNvCxnSpPr>
            <a:stCxn id="13" idx="2"/>
            <a:endCxn id="15" idx="2"/>
          </p:cNvCxnSpPr>
          <p:nvPr/>
        </p:nvCxnSpPr>
        <p:spPr>
          <a:xfrm rot="5400000" flipH="1" flipV="1">
            <a:off x="5061018" y="2515482"/>
            <a:ext cx="5330" cy="5959928"/>
          </a:xfrm>
          <a:prstGeom prst="curvedConnector3">
            <a:avLst>
              <a:gd name="adj1" fmla="val -162527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B7A46CC-3A49-4F06-B037-6092F80BCCD4}"/>
              </a:ext>
            </a:extLst>
          </p:cNvPr>
          <p:cNvCxnSpPr/>
          <p:nvPr/>
        </p:nvCxnSpPr>
        <p:spPr>
          <a:xfrm flipH="1">
            <a:off x="9095874" y="5036780"/>
            <a:ext cx="770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301E133-80D0-4870-BDB4-4427684B3CE3}"/>
              </a:ext>
            </a:extLst>
          </p:cNvPr>
          <p:cNvSpPr txBox="1"/>
          <p:nvPr/>
        </p:nvSpPr>
        <p:spPr>
          <a:xfrm>
            <a:off x="9974179" y="4101910"/>
            <a:ext cx="2021305" cy="61571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ru-RU" sz="1600" b="1" dirty="0"/>
              <a:t>Вера в опасный мир</a:t>
            </a:r>
            <a:r>
              <a:rPr lang="en-US" sz="1600" b="1" dirty="0"/>
              <a:t> (0.33)</a:t>
            </a:r>
            <a:endParaRPr lang="ru-RU" sz="16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04FA1C-86FD-45EC-8668-5FB6EE8C6A21}"/>
              </a:ext>
            </a:extLst>
          </p:cNvPr>
          <p:cNvSpPr txBox="1"/>
          <p:nvPr/>
        </p:nvSpPr>
        <p:spPr>
          <a:xfrm>
            <a:off x="9974178" y="4856312"/>
            <a:ext cx="2021305" cy="61571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ru-RU" sz="1600" b="1" dirty="0"/>
              <a:t>Пол</a:t>
            </a:r>
            <a:r>
              <a:rPr lang="en-US" sz="1600" b="1" dirty="0"/>
              <a:t> (-0.52)</a:t>
            </a:r>
            <a:endParaRPr lang="ru-RU" sz="16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7702B6-2FEC-4598-8333-6CB7E6A7BBB3}"/>
              </a:ext>
            </a:extLst>
          </p:cNvPr>
          <p:cNvSpPr txBox="1"/>
          <p:nvPr/>
        </p:nvSpPr>
        <p:spPr>
          <a:xfrm>
            <a:off x="9974179" y="5498111"/>
            <a:ext cx="2021305" cy="61571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ru-RU" sz="1600" b="1" dirty="0"/>
              <a:t>Возраст</a:t>
            </a:r>
            <a:r>
              <a:rPr lang="en-US" sz="1600" b="1" dirty="0"/>
              <a:t> (--)</a:t>
            </a:r>
            <a:endParaRPr lang="ru-RU" sz="1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271414-754C-41C7-B49D-DED6925EE6B9}"/>
              </a:ext>
            </a:extLst>
          </p:cNvPr>
          <p:cNvSpPr txBox="1"/>
          <p:nvPr/>
        </p:nvSpPr>
        <p:spPr>
          <a:xfrm>
            <a:off x="3235142" y="4409769"/>
            <a:ext cx="809894" cy="61397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ru-RU" sz="1600" b="1" dirty="0"/>
              <a:t>0.511</a:t>
            </a:r>
            <a:r>
              <a:rPr lang="ru-RU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F072EE89-5BAF-4E59-9049-400F932557CA}"/>
              </a:ext>
            </a:extLst>
          </p:cNvPr>
          <p:cNvSpPr txBox="1">
            <a:spLocks/>
          </p:cNvSpPr>
          <p:nvPr/>
        </p:nvSpPr>
        <p:spPr>
          <a:xfrm>
            <a:off x="428948" y="3437112"/>
            <a:ext cx="11224078" cy="7820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effect = 0.057 R2 = 0.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039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347DF0-F70A-4D87-8200-9B8E5735F148}"/>
              </a:ext>
            </a:extLst>
          </p:cNvPr>
          <p:cNvSpPr txBox="1"/>
          <p:nvPr/>
        </p:nvSpPr>
        <p:spPr>
          <a:xfrm>
            <a:off x="4508060" y="5903343"/>
            <a:ext cx="978339" cy="66652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en-US" sz="1600" b="1" dirty="0"/>
              <a:t>- </a:t>
            </a:r>
            <a:r>
              <a:rPr lang="ru-RU" sz="1600" b="1" dirty="0"/>
              <a:t>0.</a:t>
            </a:r>
            <a:r>
              <a:rPr lang="en-US" sz="1600" b="1" dirty="0"/>
              <a:t>058</a:t>
            </a:r>
            <a:r>
              <a:rPr lang="ru-RU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2FBC24-852A-4C9C-B6BE-00104D51AADC}"/>
              </a:ext>
            </a:extLst>
          </p:cNvPr>
          <p:cNvSpPr txBox="1"/>
          <p:nvPr/>
        </p:nvSpPr>
        <p:spPr>
          <a:xfrm>
            <a:off x="6262956" y="4394106"/>
            <a:ext cx="809894" cy="61397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ru-RU" sz="1600" b="1" dirty="0"/>
              <a:t>0.</a:t>
            </a:r>
            <a:r>
              <a:rPr lang="en-US" sz="1600" b="1" dirty="0"/>
              <a:t>112</a:t>
            </a:r>
            <a:r>
              <a:rPr lang="ru-RU" sz="16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1236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0BE703-152D-4490-91AB-53CD3CBF5C79}"/>
              </a:ext>
            </a:extLst>
          </p:cNvPr>
          <p:cNvSpPr txBox="1"/>
          <p:nvPr/>
        </p:nvSpPr>
        <p:spPr>
          <a:xfrm>
            <a:off x="479425" y="1624263"/>
            <a:ext cx="5223543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40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600" algn="ctr"/>
            <a:r>
              <a:rPr lang="ru-RU" sz="2800" b="1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Отчет</a:t>
            </a:r>
            <a:r>
              <a:rPr lang="ru-RU" sz="28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	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LD  </a:t>
            </a:r>
            <a:r>
              <a:rPr lang="en-US" sz="2000" b="0" i="0" u="none" strike="noStrike" baseline="0" dirty="0">
                <a:solidFill>
                  <a:srgbClr val="010205"/>
                </a:solidFill>
                <a:latin typeface="Courier New" panose="02070309020205020404" pitchFamily="49" charset="0"/>
              </a:rPr>
              <a:t>	</a:t>
            </a:r>
          </a:p>
          <a:p>
            <a:pPr marR="600" algn="ctr"/>
            <a:r>
              <a:rPr lang="ru-RU" sz="1800" b="0" i="0" u="none" strike="noStrike" baseline="0" dirty="0" err="1">
                <a:solidFill>
                  <a:srgbClr val="264A60"/>
                </a:solidFill>
                <a:latin typeface="Arial" panose="020B0604020202020204" pitchFamily="34" charset="0"/>
              </a:rPr>
              <a:t>sex</a:t>
            </a:r>
            <a:r>
              <a:rPr lang="ru-RU" sz="1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Среднее	N	Стандартная отклонения	</a:t>
            </a:r>
          </a:p>
          <a:p>
            <a:pPr marR="600" algn="r"/>
            <a:r>
              <a:rPr lang="ru-RU" sz="1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1,00	</a:t>
            </a:r>
            <a:r>
              <a:rPr lang="ru-RU" sz="18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5,1279	1122	1,55688	</a:t>
            </a:r>
          </a:p>
          <a:p>
            <a:pPr marR="600" algn="r"/>
            <a:r>
              <a:rPr lang="ru-RU" sz="1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2,00	</a:t>
            </a:r>
            <a:r>
              <a:rPr lang="ru-RU" sz="18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4,6012	551	1,62126	</a:t>
            </a:r>
          </a:p>
          <a:p>
            <a:pPr marR="600" algn="r"/>
            <a:r>
              <a:rPr lang="ru-RU" sz="1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3,00	</a:t>
            </a:r>
            <a:r>
              <a:rPr lang="ru-RU" sz="18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5,6875	4	1,81860	</a:t>
            </a:r>
          </a:p>
          <a:p>
            <a:pPr marR="600" algn="r"/>
            <a:r>
              <a:rPr lang="ru-RU" sz="1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Всего	</a:t>
            </a:r>
            <a:r>
              <a:rPr lang="ru-RU" sz="18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4,9562	1677	1,59755	</a:t>
            </a:r>
          </a:p>
          <a:p>
            <a:endParaRPr lang="ru-RU" sz="18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227EE-697F-4490-AA98-487C9336DD4D}"/>
              </a:ext>
            </a:extLst>
          </p:cNvPr>
          <p:cNvSpPr txBox="1"/>
          <p:nvPr/>
        </p:nvSpPr>
        <p:spPr>
          <a:xfrm>
            <a:off x="858754" y="5233737"/>
            <a:ext cx="6300036" cy="86627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ru-RU" sz="1600" b="1" dirty="0"/>
              <a:t>1 – мужчина, 2 – женщина, 3 – другое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7A2C2-FC05-4F3D-8C91-4AE737FEA37D}"/>
              </a:ext>
            </a:extLst>
          </p:cNvPr>
          <p:cNvSpPr txBox="1"/>
          <p:nvPr/>
        </p:nvSpPr>
        <p:spPr>
          <a:xfrm>
            <a:off x="5785853" y="1610034"/>
            <a:ext cx="609399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40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600" algn="ctr"/>
            <a:r>
              <a:rPr lang="ru-RU" sz="2800" b="1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Отчет</a:t>
            </a:r>
            <a:r>
              <a:rPr lang="ru-RU" sz="28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	</a:t>
            </a:r>
          </a:p>
          <a:p>
            <a:pPr marR="0" algn="l"/>
            <a:r>
              <a:rPr lang="en-US" sz="18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LD  </a:t>
            </a:r>
            <a:r>
              <a:rPr lang="en-US" sz="2000" b="0" i="0" u="none" strike="noStrike" baseline="0" dirty="0">
                <a:solidFill>
                  <a:srgbClr val="010205"/>
                </a:solidFill>
                <a:latin typeface="Courier New" panose="02070309020205020404" pitchFamily="49" charset="0"/>
              </a:rPr>
              <a:t>	</a:t>
            </a:r>
          </a:p>
          <a:p>
            <a:pPr marR="600" algn="ctr"/>
            <a:r>
              <a:rPr lang="ru-RU" sz="1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DW1	Среднее	N	Стандартная отклонения	</a:t>
            </a:r>
          </a:p>
          <a:p>
            <a:pPr marR="600" algn="r"/>
            <a:r>
              <a:rPr lang="ru-RU" sz="1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1,00	</a:t>
            </a:r>
            <a:r>
              <a:rPr lang="ru-RU" sz="18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4,9264	1291	1,59639	</a:t>
            </a:r>
          </a:p>
          <a:p>
            <a:pPr marR="600" algn="r"/>
            <a:r>
              <a:rPr lang="ru-RU" sz="1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2,00	</a:t>
            </a:r>
            <a:r>
              <a:rPr lang="ru-RU" sz="18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5,0557	386	1,59945	</a:t>
            </a:r>
          </a:p>
          <a:p>
            <a:pPr marR="600" algn="r"/>
            <a:r>
              <a:rPr lang="ru-RU" sz="18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Всего	</a:t>
            </a:r>
            <a:r>
              <a:rPr lang="ru-RU" sz="18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4,9562	1677	1,59755	</a:t>
            </a:r>
          </a:p>
          <a:p>
            <a:endParaRPr lang="ru-RU" sz="18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74428F-D0CB-4442-8F2A-D774B397EC16}"/>
              </a:ext>
            </a:extLst>
          </p:cNvPr>
          <p:cNvSpPr txBox="1"/>
          <p:nvPr/>
        </p:nvSpPr>
        <p:spPr>
          <a:xfrm>
            <a:off x="6437396" y="5247966"/>
            <a:ext cx="6300036" cy="86627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ru-RU" sz="1600" b="1" dirty="0"/>
              <a:t>1 –</a:t>
            </a:r>
            <a:r>
              <a:rPr lang="en-US" sz="1600" b="1" dirty="0"/>
              <a:t> &lt; 3,3</a:t>
            </a:r>
            <a:r>
              <a:rPr lang="ru-RU" sz="1600" b="1" dirty="0"/>
              <a:t>5, 2 – 3,36 – 6,54, 3 – </a:t>
            </a:r>
            <a:r>
              <a:rPr lang="en-US" sz="1600" b="1" dirty="0"/>
              <a:t>&gt; 6,5</a:t>
            </a:r>
            <a:r>
              <a:rPr lang="ru-RU" sz="1600" b="1" dirty="0"/>
              <a:t>5 </a:t>
            </a:r>
          </a:p>
        </p:txBody>
      </p:sp>
    </p:spTree>
    <p:extLst>
      <p:ext uri="{BB962C8B-B14F-4D97-AF65-F5344CB8AC3E}">
        <p14:creationId xmlns:p14="http://schemas.microsoft.com/office/powerpoint/2010/main" val="1472518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ЦМУ">
      <a:dk1>
        <a:srgbClr val="000000"/>
      </a:dk1>
      <a:lt1>
        <a:srgbClr val="FFFFFF"/>
      </a:lt1>
      <a:dk2>
        <a:srgbClr val="054CF8"/>
      </a:dk2>
      <a:lt2>
        <a:srgbClr val="FFFFFF"/>
      </a:lt2>
      <a:accent1>
        <a:srgbClr val="18C5BE"/>
      </a:accent1>
      <a:accent2>
        <a:srgbClr val="FAB103"/>
      </a:accent2>
      <a:accent3>
        <a:srgbClr val="7C0FD2"/>
      </a:accent3>
      <a:accent4>
        <a:srgbClr val="D20F17"/>
      </a:accent4>
      <a:accent5>
        <a:srgbClr val="10DC87"/>
      </a:accent5>
      <a:accent6>
        <a:srgbClr val="F85937"/>
      </a:accent6>
      <a:hlink>
        <a:srgbClr val="18C5BE"/>
      </a:hlink>
      <a:folHlink>
        <a:srgbClr val="0C635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lnSpcReduction="10000"/>
      </a:bodyPr>
      <a:lstStyle>
        <a:defPPr algn="l">
          <a:defRPr sz="16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1019</Words>
  <Application>Microsoft Office PowerPoint</Application>
  <PresentationFormat>Широкоэкранный</PresentationFormat>
  <Paragraphs>118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Иван Цыганков</dc:creator>
  <cp:lastModifiedBy>Irena Sarieva</cp:lastModifiedBy>
  <cp:revision>115</cp:revision>
  <dcterms:created xsi:type="dcterms:W3CDTF">2020-12-02T07:47:35Z</dcterms:created>
  <dcterms:modified xsi:type="dcterms:W3CDTF">2020-12-21T13:05:12Z</dcterms:modified>
</cp:coreProperties>
</file>