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6" r:id="rId2"/>
    <p:sldMasterId id="2147483658" r:id="rId3"/>
    <p:sldMasterId id="2147483709" r:id="rId4"/>
    <p:sldMasterId id="2147483881" r:id="rId5"/>
  </p:sldMasterIdLst>
  <p:notesMasterIdLst>
    <p:notesMasterId r:id="rId47"/>
  </p:notesMasterIdLst>
  <p:sldIdLst>
    <p:sldId id="469" r:id="rId6"/>
    <p:sldId id="305" r:id="rId7"/>
    <p:sldId id="340" r:id="rId8"/>
    <p:sldId id="388" r:id="rId9"/>
    <p:sldId id="384" r:id="rId10"/>
    <p:sldId id="383" r:id="rId11"/>
    <p:sldId id="385" r:id="rId12"/>
    <p:sldId id="364" r:id="rId13"/>
    <p:sldId id="341" r:id="rId14"/>
    <p:sldId id="428" r:id="rId15"/>
    <p:sldId id="443" r:id="rId16"/>
    <p:sldId id="445" r:id="rId17"/>
    <p:sldId id="444" r:id="rId18"/>
    <p:sldId id="446" r:id="rId19"/>
    <p:sldId id="447" r:id="rId20"/>
    <p:sldId id="475" r:id="rId21"/>
    <p:sldId id="476" r:id="rId22"/>
    <p:sldId id="470" r:id="rId23"/>
    <p:sldId id="473" r:id="rId24"/>
    <p:sldId id="474" r:id="rId25"/>
    <p:sldId id="468" r:id="rId26"/>
    <p:sldId id="439" r:id="rId27"/>
    <p:sldId id="441" r:id="rId28"/>
    <p:sldId id="455" r:id="rId29"/>
    <p:sldId id="457" r:id="rId30"/>
    <p:sldId id="449" r:id="rId31"/>
    <p:sldId id="451" r:id="rId32"/>
    <p:sldId id="452" r:id="rId33"/>
    <p:sldId id="453" r:id="rId34"/>
    <p:sldId id="458" r:id="rId35"/>
    <p:sldId id="459" r:id="rId36"/>
    <p:sldId id="456" r:id="rId37"/>
    <p:sldId id="467" r:id="rId38"/>
    <p:sldId id="471" r:id="rId39"/>
    <p:sldId id="472" r:id="rId40"/>
    <p:sldId id="466" r:id="rId41"/>
    <p:sldId id="413" r:id="rId42"/>
    <p:sldId id="429" r:id="rId43"/>
    <p:sldId id="438" r:id="rId44"/>
    <p:sldId id="431" r:id="rId45"/>
    <p:sldId id="40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9999FF"/>
    <a:srgbClr val="FF9999"/>
    <a:srgbClr val="000000"/>
    <a:srgbClr val="6600CC"/>
    <a:srgbClr val="FF3300"/>
    <a:srgbClr val="0033CC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6" autoAdjust="0"/>
    <p:restoredTop sz="99640" autoAdjust="0"/>
  </p:normalViewPr>
  <p:slideViewPr>
    <p:cSldViewPr>
      <p:cViewPr varScale="1">
        <p:scale>
          <a:sx n="66" d="100"/>
          <a:sy n="66" d="100"/>
        </p:scale>
        <p:origin x="74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LGA\&#1053;&#1080;&#1079;&#1086;&#1074;&#1089;&#1082;&#1080;&#1093;\06-10-2016_00-02-33\&#1056;&#1077;&#1079;&#1091;&#1083;&#1100;&#1090;&#1072;&#1090;&#1099;%20&#1076;&#1083;&#1103;%20&#1082;&#1086;&#1085;&#1092;&#1077;&#1088;&#1077;&#1085;&#1094;&#1080;&#1080;%20&#1087;&#1086;%20&#1089;&#1072;&#1084;&#1086;&#1088;&#1077;&#1075;&#1091;&#1083;&#1103;&#1094;&#1080;&#1080;%205%20&#1072;&#1087;&#1088;&#1077;&#1083;&#1103;%20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LGA\&#1053;&#1080;&#1079;&#1086;&#1074;&#1089;&#1082;&#1080;&#1093;\06-10-2016_00-02-33\&#1056;&#1077;&#1079;&#1091;&#1083;&#1100;&#1090;&#1072;&#1090;&#1099;%20&#1076;&#1083;&#1103;%20&#1082;&#1086;&#1085;&#1092;&#1077;&#1088;&#1077;&#1085;&#1094;&#1080;&#1080;%20&#1087;&#1086;%20&#1089;&#1072;&#1084;&#1086;&#1088;&#1077;&#1075;&#1091;&#1083;&#1103;&#1094;&#1080;&#1080;%205%20&#1072;&#1087;&#1088;&#1077;&#1083;&#1103;%2020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LGA\&#1053;&#1080;&#1079;&#1086;&#1074;&#1089;&#1082;&#1080;&#1093;\06-10-2016_00-02-33\&#1056;&#1077;&#1079;&#1091;&#1083;&#1100;&#1090;&#1072;&#1090;&#1099;%20&#1076;&#1083;&#1103;%20&#1082;&#1086;&#1085;&#1092;&#1077;&#1088;&#1077;&#1085;&#1094;&#1080;&#1080;%20&#1087;&#1086;%20&#1089;&#1072;&#1084;&#1086;&#1088;&#1077;&#1075;&#1091;&#1083;&#1103;&#1094;&#1080;&#1080;%205%20&#1072;&#1087;&#1088;&#1077;&#1083;&#1103;%202018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LGA\&#1053;&#1080;&#1079;&#1086;&#1074;&#1089;&#1082;&#1080;&#1093;\06-10-2016_00-02-33\&#1056;&#1077;&#1079;&#1091;&#1083;&#1100;&#1090;&#1072;&#1090;&#1099;%20&#1076;&#1083;&#1103;%20&#1082;&#1086;&#1085;&#1092;&#1077;&#1088;&#1077;&#1085;&#1094;&#1080;&#1080;%20&#1087;&#1086;%20&#1089;&#1072;&#1084;&#1086;&#1088;&#1077;&#1075;&#1091;&#1083;&#1103;&#1094;&#1080;&#1080;%205%20&#1072;&#1087;&#1088;&#1077;&#1083;&#1103;%202018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LGA\&#1053;&#1080;&#1079;&#1086;&#1074;&#1089;&#1082;&#1080;&#1093;\06-10-2016_00-02-33\&#1056;&#1077;&#1079;&#1091;&#1083;&#1100;&#1090;&#1072;&#1090;&#1099;%20&#1076;&#1083;&#1103;%20&#1082;&#1086;&#1085;&#1092;&#1077;&#1088;&#1077;&#1085;&#1094;&#1080;&#1080;%20&#1087;&#1086;%20&#1089;&#1072;&#1084;&#1086;&#1088;&#1077;&#1075;&#1091;&#1083;&#1103;&#1094;&#1080;&#1080;%205%20&#1072;&#1087;&#1088;&#1077;&#1083;&#1103;%202018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LGA\&#1053;&#1080;&#1079;&#1086;&#1074;&#1089;&#1082;&#1080;&#1093;\06-10-2016_00-02-33\&#1056;&#1077;&#1079;&#1091;&#1083;&#1100;&#1090;&#1072;&#1090;&#1099;%20&#1076;&#1083;&#1103;%20&#1082;&#1086;&#1085;&#1092;&#1077;&#1088;&#1077;&#1085;&#1094;&#1080;&#1080;%20&#1087;&#1086;%20&#1089;&#1072;&#1084;&#1086;&#1088;&#1077;&#1075;&#1091;&#1083;&#1103;&#1094;&#1080;&#1080;%205%20&#1072;&#1087;&#1088;&#1077;&#1083;&#1103;%202018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082250239858135E-2"/>
          <c:y val="2.3173482943161513E-2"/>
          <c:w val="0.88891179900156292"/>
          <c:h val="0.84383529179356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Лист2!$A$10</c:f>
              <c:strCache>
                <c:ptCount val="1"/>
                <c:pt idx="0">
                  <c:v>Низкое давление</c:v>
                </c:pt>
              </c:strCache>
            </c:strRef>
          </c:tx>
          <c:xVal>
            <c:numRef>
              <c:f>Лист2!$C$8:$D$8</c:f>
              <c:numCache>
                <c:formatCode>General</c:formatCode>
                <c:ptCount val="2"/>
                <c:pt idx="0">
                  <c:v>11</c:v>
                </c:pt>
                <c:pt idx="1">
                  <c:v>37</c:v>
                </c:pt>
              </c:numCache>
            </c:numRef>
          </c:xVal>
          <c:yVal>
            <c:numRef>
              <c:f>Лист2!$C$5:$D$5</c:f>
              <c:numCache>
                <c:formatCode>General</c:formatCode>
                <c:ptCount val="2"/>
                <c:pt idx="0">
                  <c:v>4.0489115751974989</c:v>
                </c:pt>
                <c:pt idx="1">
                  <c:v>4.2998169526379169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898-4861-BFFA-3120C673E508}"/>
            </c:ext>
          </c:extLst>
        </c:ser>
        <c:ser>
          <c:idx val="1"/>
          <c:order val="1"/>
          <c:tx>
            <c:strRef>
              <c:f>Лист2!$A$11</c:f>
              <c:strCache>
                <c:ptCount val="1"/>
                <c:pt idx="0">
                  <c:v>Высокое давление</c:v>
                </c:pt>
              </c:strCache>
            </c:strRef>
          </c:tx>
          <c:xVal>
            <c:numRef>
              <c:f>Лист2!$C$8:$D$8</c:f>
              <c:numCache>
                <c:formatCode>General</c:formatCode>
                <c:ptCount val="2"/>
                <c:pt idx="0">
                  <c:v>11</c:v>
                </c:pt>
                <c:pt idx="1">
                  <c:v>37</c:v>
                </c:pt>
              </c:numCache>
            </c:numRef>
          </c:xVal>
          <c:yVal>
            <c:numRef>
              <c:f>Лист2!$C$6:$D$6</c:f>
              <c:numCache>
                <c:formatCode>General</c:formatCode>
                <c:ptCount val="2"/>
                <c:pt idx="0">
                  <c:v>3.7365749114676308</c:v>
                </c:pt>
                <c:pt idx="1">
                  <c:v>4.5266720468510471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898-4861-BFFA-3120C673E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72256"/>
        <c:axId val="124674432"/>
      </c:scatterChart>
      <c:valAx>
        <c:axId val="124672256"/>
        <c:scaling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en-US" sz="2400" i="1"/>
                  <a:t>IQ</a:t>
                </a:r>
                <a:endParaRPr lang="ru-RU" sz="2400" i="1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4674432"/>
        <c:crosses val="autoZero"/>
        <c:crossBetween val="midCat"/>
      </c:valAx>
      <c:valAx>
        <c:axId val="124674432"/>
        <c:scaling>
          <c:orientation val="minMax"/>
          <c:max val="4.5999999999999996"/>
          <c:min val="3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i="1"/>
                </a:pPr>
                <a:r>
                  <a:rPr lang="ru-RU" sz="2400" i="1"/>
                  <a:t>Успеваемость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4672256"/>
        <c:crosses val="autoZero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7.567961954321388E-2"/>
          <c:y val="4.8985747195349857E-2"/>
          <c:w val="0.68018807197870568"/>
          <c:h val="9.2550948480490253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082250239858135E-2"/>
          <c:y val="2.3173482943161513E-2"/>
          <c:w val="0.88891179900156292"/>
          <c:h val="0.84383529179356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Лист2!$A$13</c:f>
              <c:strCache>
                <c:ptCount val="1"/>
                <c:pt idx="0">
                  <c:v>Низкий IQ</c:v>
                </c:pt>
              </c:strCache>
            </c:strRef>
          </c:tx>
          <c:xVal>
            <c:numRef>
              <c:f>Лист2!$C$9:$D$9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xVal>
          <c:yVal>
            <c:numRef>
              <c:f>Лист2!$C$11:$D$11</c:f>
              <c:numCache>
                <c:formatCode>General</c:formatCode>
                <c:ptCount val="2"/>
                <c:pt idx="0">
                  <c:v>4.1942530930289124</c:v>
                </c:pt>
                <c:pt idx="1">
                  <c:v>3.7775799176286275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A4-4F6A-9636-F9EB42EB1508}"/>
            </c:ext>
          </c:extLst>
        </c:ser>
        <c:ser>
          <c:idx val="1"/>
          <c:order val="1"/>
          <c:tx>
            <c:strRef>
              <c:f>Лист2!$E$12</c:f>
              <c:strCache>
                <c:ptCount val="1"/>
                <c:pt idx="0">
                  <c:v>Высокий IQ</c:v>
                </c:pt>
              </c:strCache>
            </c:strRef>
          </c:tx>
          <c:xVal>
            <c:numRef>
              <c:f>Лист2!$C$9:$D$9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xVal>
          <c:yVal>
            <c:numRef>
              <c:f>Лист2!$C$12:$D$12</c:f>
              <c:numCache>
                <c:formatCode>General</c:formatCode>
                <c:ptCount val="2"/>
                <c:pt idx="0">
                  <c:v>4.1942530930289124</c:v>
                </c:pt>
                <c:pt idx="1">
                  <c:v>4.1957894307228205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A4-4F6A-9636-F9EB42EB1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716544"/>
        <c:axId val="124718464"/>
      </c:scatterChart>
      <c:valAx>
        <c:axId val="124716544"/>
        <c:scaling>
          <c:orientation val="minMax"/>
          <c:max val="3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ru-RU" sz="2400" i="1"/>
                  <a:t>Давление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4718464"/>
        <c:crosses val="autoZero"/>
        <c:crossBetween val="midCat"/>
        <c:majorUnit val="1.5"/>
      </c:valAx>
      <c:valAx>
        <c:axId val="124718464"/>
        <c:scaling>
          <c:orientation val="minMax"/>
          <c:max val="4.5999999999999996"/>
          <c:min val="3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i="1"/>
                </a:pPr>
                <a:r>
                  <a:rPr lang="ru-RU" sz="2400" i="1"/>
                  <a:t>Успеваемость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4716544"/>
        <c:crosses val="autoZero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7.567961954321388E-2"/>
          <c:y val="4.8985747195349857E-2"/>
          <c:w val="0.68018807197870568"/>
          <c:h val="9.2550948480490253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082250239858135E-2"/>
          <c:y val="2.3173482943161513E-2"/>
          <c:w val="0.88891179900156292"/>
          <c:h val="0.84383529179356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Лист2!$E$39</c:f>
              <c:strCache>
                <c:ptCount val="1"/>
                <c:pt idx="0">
                  <c:v>Низкая волевая активность</c:v>
                </c:pt>
              </c:strCache>
            </c:strRef>
          </c:tx>
          <c:xVal>
            <c:numRef>
              <c:f>Лист2!$C$8:$D$8</c:f>
              <c:numCache>
                <c:formatCode>General</c:formatCode>
                <c:ptCount val="2"/>
                <c:pt idx="0">
                  <c:v>11</c:v>
                </c:pt>
                <c:pt idx="1">
                  <c:v>37</c:v>
                </c:pt>
              </c:numCache>
            </c:numRef>
          </c:xVal>
          <c:yVal>
            <c:numRef>
              <c:f>Лист2!$C$39:$D$39</c:f>
              <c:numCache>
                <c:formatCode>General</c:formatCode>
                <c:ptCount val="2"/>
                <c:pt idx="0">
                  <c:v>3.6320809228171629</c:v>
                </c:pt>
                <c:pt idx="1">
                  <c:v>4.5295437241305141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A4-4767-9752-7982297F6672}"/>
            </c:ext>
          </c:extLst>
        </c:ser>
        <c:ser>
          <c:idx val="1"/>
          <c:order val="1"/>
          <c:tx>
            <c:strRef>
              <c:f>Лист2!$E$40</c:f>
              <c:strCache>
                <c:ptCount val="1"/>
                <c:pt idx="0">
                  <c:v>Высокая волевая активность</c:v>
                </c:pt>
              </c:strCache>
            </c:strRef>
          </c:tx>
          <c:xVal>
            <c:numRef>
              <c:f>Лист2!$C$8:$D$8</c:f>
              <c:numCache>
                <c:formatCode>General</c:formatCode>
                <c:ptCount val="2"/>
                <c:pt idx="0">
                  <c:v>11</c:v>
                </c:pt>
                <c:pt idx="1">
                  <c:v>37</c:v>
                </c:pt>
              </c:numCache>
            </c:numRef>
          </c:xVal>
          <c:yVal>
            <c:numRef>
              <c:f>Лист2!$C$40:$D$40</c:f>
              <c:numCache>
                <c:formatCode>General</c:formatCode>
                <c:ptCount val="2"/>
                <c:pt idx="0">
                  <c:v>4.2810870873797713</c:v>
                </c:pt>
                <c:pt idx="1">
                  <c:v>4.0894251197614313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FA4-4767-9752-7982297F6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760832"/>
        <c:axId val="124762752"/>
      </c:scatterChart>
      <c:valAx>
        <c:axId val="124760832"/>
        <c:scaling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en-US" sz="2400" i="1"/>
                  <a:t>IQ</a:t>
                </a:r>
                <a:endParaRPr lang="ru-RU" sz="2400" i="1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4762752"/>
        <c:crosses val="autoZero"/>
        <c:crossBetween val="midCat"/>
      </c:valAx>
      <c:valAx>
        <c:axId val="124762752"/>
        <c:scaling>
          <c:orientation val="minMax"/>
          <c:max val="4.5999999999999996"/>
          <c:min val="3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i="1"/>
                </a:pPr>
                <a:r>
                  <a:rPr lang="ru-RU" sz="2400" i="1"/>
                  <a:t>Успеваемость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4760832"/>
        <c:crosses val="autoZero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7.567961954321388E-2"/>
          <c:y val="4.8985747195349857E-2"/>
          <c:w val="0.68018807197870568"/>
          <c:h val="0.19482508952479749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082250239858135E-2"/>
          <c:y val="2.3173482943161513E-2"/>
          <c:w val="0.88891179900156292"/>
          <c:h val="0.84383529179356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Лист2!$A$13</c:f>
              <c:strCache>
                <c:ptCount val="1"/>
                <c:pt idx="0">
                  <c:v>Низкий IQ</c:v>
                </c:pt>
              </c:strCache>
            </c:strRef>
          </c:tx>
          <c:xVal>
            <c:numRef>
              <c:f>Лист2!$C$9:$D$9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xVal>
          <c:yVal>
            <c:numRef>
              <c:f>Лист2!$C$46:$D$46</c:f>
              <c:numCache>
                <c:formatCode>General</c:formatCode>
                <c:ptCount val="2"/>
                <c:pt idx="0">
                  <c:v>3.2235293348699208</c:v>
                </c:pt>
                <c:pt idx="1">
                  <c:v>4.2373263668531846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56-439E-B739-71C7828CF6A0}"/>
            </c:ext>
          </c:extLst>
        </c:ser>
        <c:ser>
          <c:idx val="1"/>
          <c:order val="1"/>
          <c:tx>
            <c:strRef>
              <c:f>Лист2!$E$12</c:f>
              <c:strCache>
                <c:ptCount val="1"/>
                <c:pt idx="0">
                  <c:v>Высокий IQ</c:v>
                </c:pt>
              </c:strCache>
            </c:strRef>
          </c:tx>
          <c:xVal>
            <c:numRef>
              <c:f>Лист2!$C$9:$D$9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xVal>
          <c:yVal>
            <c:numRef>
              <c:f>Лист2!$C$47:$D$47</c:f>
              <c:numCache>
                <c:formatCode>General</c:formatCode>
                <c:ptCount val="2"/>
                <c:pt idx="0">
                  <c:v>4.1276600602279352</c:v>
                </c:pt>
                <c:pt idx="1">
                  <c:v>4.1698050058213987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56-439E-B739-71C7828CF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813312"/>
        <c:axId val="124815232"/>
      </c:scatterChart>
      <c:valAx>
        <c:axId val="124813312"/>
        <c:scaling>
          <c:orientation val="minMax"/>
          <c:max val="3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ru-RU" sz="2400" i="1"/>
                  <a:t>Волевая</a:t>
                </a:r>
                <a:r>
                  <a:rPr lang="ru-RU" sz="2400" i="1" baseline="0"/>
                  <a:t> активность</a:t>
                </a:r>
                <a:endParaRPr lang="ru-RU" sz="2400" i="1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4815232"/>
        <c:crosses val="autoZero"/>
        <c:crossBetween val="midCat"/>
        <c:majorUnit val="1.5"/>
      </c:valAx>
      <c:valAx>
        <c:axId val="124815232"/>
        <c:scaling>
          <c:orientation val="minMax"/>
          <c:max val="4.5999999999999996"/>
          <c:min val="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i="1"/>
                </a:pPr>
                <a:r>
                  <a:rPr lang="ru-RU" sz="2400" i="1"/>
                  <a:t>Успеваемость</a:t>
                </a:r>
              </a:p>
            </c:rich>
          </c:tx>
          <c:layout>
            <c:manualLayout>
              <c:xMode val="edge"/>
              <c:yMode val="edge"/>
              <c:x val="4.0916029353868242E-3"/>
              <c:y val="0.230962390956750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4813312"/>
        <c:crosses val="autoZero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7.567961954321388E-2"/>
          <c:y val="4.8985747195349857E-2"/>
          <c:w val="0.68018807197870568"/>
          <c:h val="9.2550948480490253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082250239858135E-2"/>
          <c:y val="2.3173482943161513E-2"/>
          <c:w val="0.88891179900156292"/>
          <c:h val="0.84383529179356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Лист2!$E$61</c:f>
              <c:strCache>
                <c:ptCount val="1"/>
                <c:pt idx="0">
                  <c:v>Низкое самоопределение</c:v>
                </c:pt>
              </c:strCache>
            </c:strRef>
          </c:tx>
          <c:xVal>
            <c:numRef>
              <c:f>Лист2!$C$8:$D$8</c:f>
              <c:numCache>
                <c:formatCode>General</c:formatCode>
                <c:ptCount val="2"/>
                <c:pt idx="0">
                  <c:v>11</c:v>
                </c:pt>
                <c:pt idx="1">
                  <c:v>37</c:v>
                </c:pt>
              </c:numCache>
            </c:numRef>
          </c:xVal>
          <c:yVal>
            <c:numRef>
              <c:f>Лист2!$C$61:$D$61</c:f>
              <c:numCache>
                <c:formatCode>General</c:formatCode>
                <c:ptCount val="2"/>
                <c:pt idx="0">
                  <c:v>4.3074277692367557</c:v>
                </c:pt>
                <c:pt idx="1">
                  <c:v>3.8130300176912102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74-4ED9-9E24-B2DD56B774F4}"/>
            </c:ext>
          </c:extLst>
        </c:ser>
        <c:ser>
          <c:idx val="1"/>
          <c:order val="1"/>
          <c:tx>
            <c:strRef>
              <c:f>Лист2!$E$62</c:f>
              <c:strCache>
                <c:ptCount val="1"/>
                <c:pt idx="0">
                  <c:v>Высокое самоопределение</c:v>
                </c:pt>
              </c:strCache>
            </c:strRef>
          </c:tx>
          <c:xVal>
            <c:numRef>
              <c:f>Лист2!$C$8:$D$8</c:f>
              <c:numCache>
                <c:formatCode>General</c:formatCode>
                <c:ptCount val="2"/>
                <c:pt idx="0">
                  <c:v>11</c:v>
                </c:pt>
                <c:pt idx="1">
                  <c:v>37</c:v>
                </c:pt>
              </c:numCache>
            </c:numRef>
          </c:xVal>
          <c:yVal>
            <c:numRef>
              <c:f>Лист2!$C$62:$D$62</c:f>
              <c:numCache>
                <c:formatCode>General</c:formatCode>
                <c:ptCount val="2"/>
                <c:pt idx="0">
                  <c:v>3.4578594593031524</c:v>
                </c:pt>
                <c:pt idx="1">
                  <c:v>5.7228005321026343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74-4ED9-9E24-B2DD56B77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836864"/>
        <c:axId val="126887040"/>
      </c:scatterChart>
      <c:valAx>
        <c:axId val="124836864"/>
        <c:scaling>
          <c:orientation val="minMax"/>
          <c:max val="31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en-US" sz="2400" i="1"/>
                  <a:t>IQ</a:t>
                </a:r>
                <a:endParaRPr lang="ru-RU" sz="2400" i="1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6887040"/>
        <c:crosses val="autoZero"/>
        <c:crossBetween val="midCat"/>
      </c:valAx>
      <c:valAx>
        <c:axId val="126887040"/>
        <c:scaling>
          <c:orientation val="minMax"/>
          <c:max val="5"/>
          <c:min val="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i="1"/>
                </a:pPr>
                <a:r>
                  <a:rPr lang="ru-RU" sz="2400" i="1"/>
                  <a:t>Успеваемость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4836864"/>
        <c:crosses val="autoZero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7.567961954321388E-2"/>
          <c:y val="4.8985747195349857E-2"/>
          <c:w val="0.68018807197870568"/>
          <c:h val="0.17812727057878816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082250239858135E-2"/>
          <c:y val="2.3173482943161513E-2"/>
          <c:w val="0.88891179900156292"/>
          <c:h val="0.84383529179356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Лист2!$A$13</c:f>
              <c:strCache>
                <c:ptCount val="1"/>
                <c:pt idx="0">
                  <c:v>Низкий IQ</c:v>
                </c:pt>
              </c:strCache>
            </c:strRef>
          </c:tx>
          <c:xVal>
            <c:numRef>
              <c:f>Лист2!$C$9:$D$9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xVal>
          <c:yVal>
            <c:numRef>
              <c:f>Лист2!$C$68:$D$68</c:f>
              <c:numCache>
                <c:formatCode>General</c:formatCode>
                <c:ptCount val="2"/>
                <c:pt idx="0">
                  <c:v>4.3724082473479786</c:v>
                </c:pt>
                <c:pt idx="1">
                  <c:v>3.8580982407289097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5E-40BB-8B08-B8117D2CE7AC}"/>
            </c:ext>
          </c:extLst>
        </c:ser>
        <c:ser>
          <c:idx val="1"/>
          <c:order val="1"/>
          <c:tx>
            <c:strRef>
              <c:f>Лист2!$E$12</c:f>
              <c:strCache>
                <c:ptCount val="1"/>
                <c:pt idx="0">
                  <c:v>Высокий IQ</c:v>
                </c:pt>
              </c:strCache>
            </c:strRef>
          </c:tx>
          <c:xVal>
            <c:numRef>
              <c:f>Лист2!$C$9:$D$9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xVal>
          <c:yVal>
            <c:numRef>
              <c:f>Лист2!$C$69:$D$69</c:f>
              <c:numCache>
                <c:formatCode>General</c:formatCode>
                <c:ptCount val="2"/>
                <c:pt idx="0">
                  <c:v>3.3971703938703111</c:v>
                </c:pt>
                <c:pt idx="1">
                  <c:v>5.192137862170993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5E-40BB-8B08-B8117D2CE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925056"/>
        <c:axId val="126935424"/>
      </c:scatterChart>
      <c:valAx>
        <c:axId val="126925056"/>
        <c:scaling>
          <c:orientation val="minMax"/>
          <c:max val="3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ru-RU" sz="2400" i="1"/>
                  <a:t>Самоопределение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6935424"/>
        <c:crosses val="autoZero"/>
        <c:crossBetween val="midCat"/>
        <c:majorUnit val="1.5"/>
      </c:valAx>
      <c:valAx>
        <c:axId val="126935424"/>
        <c:scaling>
          <c:orientation val="minMax"/>
          <c:max val="5"/>
          <c:min val="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i="1"/>
                </a:pPr>
                <a:r>
                  <a:rPr lang="ru-RU" sz="2400" i="1"/>
                  <a:t>Успеваемость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6925056"/>
        <c:crosses val="autoZero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7.567961954321388E-2"/>
          <c:y val="4.8985747195349857E-2"/>
          <c:w val="0.68018807197870568"/>
          <c:h val="9.2550948480490253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910CEE6-6F12-479B-93B3-CA75F29C5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61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682248-2C48-4AAA-9DC0-728B69F257E5}" type="slidenum">
              <a:rPr lang="en-US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AE077A-8041-4D83-816E-BD56EC42C785}" type="slidenum">
              <a:rPr lang="en-US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AE077A-8041-4D83-816E-BD56EC42C785}" type="slidenum">
              <a:rPr lang="en-US" altLang="ru-RU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2254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4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896E-A12D-467D-B6E0-DDDE9283E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5514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C10E7-5E4F-4EF9-B7D2-073332A5D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77894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17C3A-9F4E-4802-837D-936DDF3B8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8045"/>
      </p:ext>
    </p:extLst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313A-BCF2-4990-A3D7-23C3A40AD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4168"/>
      </p:ext>
    </p:extLst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8F585-629A-4BEE-AF1F-1A52208FC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0028"/>
      </p:ext>
    </p:extLst>
  </p:cSld>
  <p:clrMapOvr>
    <a:masterClrMapping/>
  </p:clrMapOvr>
  <p:transition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AB53-3796-4D8F-88E5-B62424B81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5297"/>
      </p:ext>
    </p:extLst>
  </p:cSld>
  <p:clrMapOvr>
    <a:masterClrMapping/>
  </p:clrMapOvr>
  <p:transition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004F7-C449-484F-8F34-9D6859205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29448"/>
      </p:ext>
    </p:extLst>
  </p:cSld>
  <p:clrMapOvr>
    <a:masterClrMapping/>
  </p:clrMapOvr>
  <p:transition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6BD1D-9A20-4947-8AAC-1F5C09B91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44551"/>
      </p:ext>
    </p:extLst>
  </p:cSld>
  <p:clrMapOvr>
    <a:masterClrMapping/>
  </p:clrMapOvr>
  <p:transition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DDFEB-E73C-43E6-BD7C-ED47F7F69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69097"/>
      </p:ext>
    </p:extLst>
  </p:cSld>
  <p:clrMapOvr>
    <a:masterClrMapping/>
  </p:clrMapOvr>
  <p:transition>
    <p:plu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64947-7675-4B9F-9381-B755F663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05097"/>
      </p:ext>
    </p:extLst>
  </p:cSld>
  <p:clrMapOvr>
    <a:masterClrMapping/>
  </p:clrMapOvr>
  <p:transition>
    <p:plu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264CF-370F-443D-B1A0-83B4B8EFC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61070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57B1-D07C-4F4A-B453-6C6C266A1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8301"/>
      </p:ext>
    </p:extLst>
  </p:cSld>
  <p:clrMapOvr>
    <a:masterClrMapping/>
  </p:clrMapOvr>
  <p:transition>
    <p:plu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5522D-ACD9-4C4D-A873-9B53B5807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98894"/>
      </p:ext>
    </p:extLst>
  </p:cSld>
  <p:clrMapOvr>
    <a:masterClrMapping/>
  </p:clrMapOvr>
  <p:transition>
    <p:plu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90F51-9DE3-4498-859C-7E4F9CAFE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18708"/>
      </p:ext>
    </p:extLst>
  </p:cSld>
  <p:clrMapOvr>
    <a:masterClrMapping/>
  </p:clrMapOvr>
  <p:transition>
    <p:plu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C460-7EDA-4C36-9A40-662636B1C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79368"/>
      </p:ext>
    </p:extLst>
  </p:cSld>
  <p:clrMapOvr>
    <a:masterClrMapping/>
  </p:clrMapOvr>
  <p:transition>
    <p:plu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B357-8125-47FF-A078-F7B20C415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74136"/>
      </p:ext>
    </p:extLst>
  </p:cSld>
  <p:clrMapOvr>
    <a:masterClrMapping/>
  </p:clrMapOvr>
  <p:transition>
    <p:plu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EBB74-EB97-4A09-8300-E1C20B98E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47244"/>
      </p:ext>
    </p:extLst>
  </p:cSld>
  <p:clrMapOvr>
    <a:masterClrMapping/>
  </p:clrMapOvr>
  <p:transition>
    <p:plu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72F5-096F-4E9D-A18B-AEC16677B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11964"/>
      </p:ext>
    </p:extLst>
  </p:cSld>
  <p:clrMapOvr>
    <a:masterClrMapping/>
  </p:clrMapOvr>
  <p:transition>
    <p:plu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9506C-29FD-4223-A7F1-42533F152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80287"/>
      </p:ext>
    </p:extLst>
  </p:cSld>
  <p:clrMapOvr>
    <a:masterClrMapping/>
  </p:clrMapOvr>
  <p:transition>
    <p:plu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5B7F-8E73-453D-8974-C943DCA07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57036"/>
      </p:ext>
    </p:extLst>
  </p:cSld>
  <p:clrMapOvr>
    <a:masterClrMapping/>
  </p:clrMapOvr>
  <p:transition>
    <p:plu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377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de-DE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C9C6-D2E5-4443-B355-8DF28357BC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647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92F42-DC28-4CA7-90FE-7DAD4AE40D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25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C001-34FA-4AD5-8C8C-1C4A4F83D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38309"/>
      </p:ext>
    </p:extLst>
  </p:cSld>
  <p:clrMapOvr>
    <a:masterClrMapping/>
  </p:clrMapOvr>
  <p:transition>
    <p:plu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E1D00-75FC-46ED-A12B-6273DF2484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40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204D-9D25-4EC1-868A-888C0F1F1A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930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EB58-B486-4E19-849E-950B9C176E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843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0AF7-F30C-4756-9563-6EB1972758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040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6C331-D1E8-4BE9-AE52-EF3D14666E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780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61F6E-E3F8-48A4-B601-36F07B1CDB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250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B9941-5759-4143-9C94-F3112338AB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721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CEAE3-0C14-4D9E-9A91-6F6AF1C2D5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199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45B10-D3CA-48B7-A515-136F0AFF5B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344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4341-17FC-49F3-AA4B-1B222E04531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08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96F6-BA14-4F46-AD4F-25E570F1A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84255"/>
      </p:ext>
    </p:extLst>
  </p:cSld>
  <p:clrMapOvr>
    <a:masterClrMapping/>
  </p:clrMapOvr>
  <p:transition>
    <p:plu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5C91-0A06-4113-974B-8E8B289F701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35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338D9-7D96-4A77-8B39-C7B9892A89C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4596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DB2D-DEAE-406F-A22F-9CDF914F28B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7145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7E670-20B9-45F7-BC03-7EBFEEE7EDB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6853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339F5-1DBF-4230-8F2E-F6413436B1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8959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5791-A267-49EC-91D0-C74E4114BC7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9371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1DDE9-6C19-48DD-8189-F83DE77A43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90098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8707-5C2E-4CDE-923F-00E32E0C712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2447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BB426-78FA-4AE7-A874-F62940DBFB7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76091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DBB73-9079-4F15-9BBF-B58E6E40468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9397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EBBF-DF9F-4B6A-8678-67D15B99E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27831"/>
      </p:ext>
    </p:extLst>
  </p:cSld>
  <p:clrMapOvr>
    <a:masterClrMapping/>
  </p:clrMapOvr>
  <p:transition>
    <p:plu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ECA1-B4FE-4378-A7AF-98AAAFAF643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20769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7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de-DE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C9C6-D2E5-4443-B355-8DF28357BCF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43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92F42-DC28-4CA7-90FE-7DAD4AE40DE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93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E1D00-75FC-46ED-A12B-6273DF2484F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98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204D-9D25-4EC1-868A-888C0F1F1A4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96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EB58-B486-4E19-849E-950B9C176EDE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265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0AF7-F30C-4756-9563-6EB19727586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64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6C331-D1E8-4BE9-AE52-EF3D14666E8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04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61F6E-E3F8-48A4-B601-36F07B1CDBF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0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B9941-5759-4143-9C94-F3112338AB8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6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324CF-4265-437C-94BF-036E55386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3397"/>
      </p:ext>
    </p:extLst>
  </p:cSld>
  <p:clrMapOvr>
    <a:masterClrMapping/>
  </p:clrMapOvr>
  <p:transition>
    <p:plu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CEAE3-0C14-4D9E-9A91-6F6AF1C2D5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477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45B10-D3CA-48B7-A515-136F0AFF5B7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9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6B9D-637D-4FAA-BECC-E2D83D08E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26694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BD524-BF74-4E15-BE10-EC3E44B35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9870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BCC16-99F7-4923-8624-B86A33A13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59512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215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2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2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B27A34D-16D7-42BC-8731-AEAA6B0BF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</p:sldLayoutIdLst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/>
      <p:bldP spid="2152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4A48A58E-B2D2-49AC-8F7A-C482727C6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/>
      <p:bldP spid="26829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8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82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82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82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8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82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82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82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8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82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82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82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8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82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82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82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8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82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82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82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Click to edit Master text styles</a:t>
            </a:r>
          </a:p>
          <a:p>
            <a:pPr lvl="1"/>
            <a:r>
              <a:rPr lang="de-DE" altLang="ru-RU" smtClean="0"/>
              <a:t>Second level</a:t>
            </a:r>
          </a:p>
          <a:p>
            <a:pPr lvl="2"/>
            <a:r>
              <a:rPr lang="de-DE" altLang="ru-RU" smtClean="0"/>
              <a:t>Third level</a:t>
            </a:r>
          </a:p>
          <a:p>
            <a:pPr lvl="3"/>
            <a:r>
              <a:rPr lang="de-DE" altLang="ru-RU" smtClean="0"/>
              <a:t>Fourth level</a:t>
            </a:r>
          </a:p>
          <a:p>
            <a:pPr lvl="4"/>
            <a:r>
              <a:rPr lang="de-DE" altLang="ru-RU" smtClean="0"/>
              <a:t>Fifth level</a:t>
            </a:r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6E32236-2AB8-4C90-B98F-94942A642C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 sz="2400">
              <a:latin typeface="Times New Roman" pitchFamily="-65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 sz="2400">
              <a:latin typeface="Times New Roman" pitchFamily="-65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 sz="2400">
              <a:latin typeface="Times New Roman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3E05BF95-C94B-42F1-82D7-A87E725E9B1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Click to edit Master text styles</a:t>
            </a:r>
          </a:p>
          <a:p>
            <a:pPr lvl="1"/>
            <a:r>
              <a:rPr lang="de-DE" altLang="ru-RU" smtClean="0"/>
              <a:t>Second level</a:t>
            </a:r>
          </a:p>
          <a:p>
            <a:pPr lvl="2"/>
            <a:r>
              <a:rPr lang="de-DE" altLang="ru-RU" smtClean="0"/>
              <a:t>Third level</a:t>
            </a:r>
          </a:p>
          <a:p>
            <a:pPr lvl="3"/>
            <a:r>
              <a:rPr lang="de-DE" altLang="ru-RU" smtClean="0"/>
              <a:t>Fourth level</a:t>
            </a:r>
          </a:p>
          <a:p>
            <a:pPr lvl="4"/>
            <a:r>
              <a:rPr lang="de-DE" altLang="ru-RU" smtClean="0"/>
              <a:t>Fifth level</a:t>
            </a:r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6E32236-2AB8-4C90-B98F-94942A642C3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 sz="2400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 sz="2400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 sz="2400">
              <a:solidFill>
                <a:srgbClr val="000000"/>
              </a:solidFill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1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50;&#1086;&#1088;&#1088;&#1077;&#1083;&#1103;&#1094;&#1080;&#1080;%20&#1089;%20SSI%20(&#1052;&#1080;&#1090;&#1080;&#1085;&#1072;,%20&#1056;&#1072;&#1089;&#1089;&#1082;&#1072;&#1079;&#1086;&#1074;&#1072;).xlsx" TargetMode="Externa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8;&#1088;&#1077;&#1083;&#1103;&#1094;&#1080;&#1080;%20&#1089;%20SSI.xlsx" TargetMode="External"/><Relationship Id="rId2" Type="http://schemas.openxmlformats.org/officeDocument/2006/relationships/hyperlink" Target="&#1057;&#1072;&#1084;&#1086;&#1088;&#1077;&#1075;&#1091;&#1083;&#1103;&#1094;&#1080;&#1103;%20&#1048;&#1089;&#1089;&#1083;&#1077;&#1076;&#1086;&#1074;&#1072;&#1085;&#1080;&#1077;%20&#1055;&#1077;&#1088;&#1074;&#1080;&#1095;&#1082;&#1086;%20&#1080;%20&#1076;&#1088;.pptx" TargetMode="Externa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57;&#1072;&#1084;&#1086;&#1088;&#1077;&#1075;&#1091;&#1083;&#1103;&#1094;&#1080;&#1103;%20&#1048;&#1089;&#1089;&#1083;&#1077;&#1076;&#1086;&#1074;&#1072;&#1085;&#1080;&#1077;%20&#1044;&#1091;&#1073;&#1086;&#1074;&#1072;%20&#1080;%20&#1076;&#1088;.pptx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uchesk.com.ua/images/stories/blog/olympic_humour/brain.gif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799" y="731520"/>
            <a:ext cx="7772400" cy="3383280"/>
          </a:xfrm>
        </p:spPr>
        <p:txBody>
          <a:bodyPr/>
          <a:lstStyle/>
          <a:p>
            <a:r>
              <a:rPr lang="ru-RU" dirty="0" err="1">
                <a:effectLst/>
              </a:rPr>
              <a:t>Саморегуляция</a:t>
            </a:r>
            <a:r>
              <a:rPr lang="ru-RU" dirty="0">
                <a:effectLst/>
              </a:rPr>
              <a:t> в теории Ю. Куля: новые результаты исследований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5605" y="4526280"/>
            <a:ext cx="8332787" cy="128016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Ольга Митина, </a:t>
            </a:r>
            <a:endParaRPr lang="ru-RU" dirty="0" smtClean="0"/>
          </a:p>
          <a:p>
            <a:pPr eaLnBrk="1" hangingPunct="1">
              <a:defRPr/>
            </a:pPr>
            <a:r>
              <a:rPr lang="ru-RU" sz="3200" dirty="0" smtClean="0"/>
              <a:t>МГУ им. М.В. Ломоносова</a:t>
            </a: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823412"/>
      </p:ext>
    </p:extLst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76667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«</a:t>
            </a:r>
            <a:r>
              <a:rPr lang="en-US" altLang="ru-RU" dirty="0" smtClean="0"/>
              <a:t>SSI</a:t>
            </a:r>
            <a:r>
              <a:rPr lang="ru-RU" altLang="ru-RU" dirty="0" smtClean="0"/>
              <a:t>» </a:t>
            </a:r>
            <a:r>
              <a:rPr lang="en-US" altLang="ru-RU" dirty="0" smtClean="0"/>
              <a:t>–</a:t>
            </a:r>
            <a:r>
              <a:rPr lang="ru-RU" altLang="ru-RU" dirty="0" smtClean="0"/>
              <a:t> самоуправление (</a:t>
            </a:r>
            <a:r>
              <a:rPr lang="ru-RU" dirty="0" err="1" smtClean="0"/>
              <a:t>Selbststeuerungsinventar</a:t>
            </a:r>
            <a:r>
              <a:rPr lang="ru-RU" dirty="0" smtClean="0"/>
              <a:t>)</a:t>
            </a:r>
            <a:endParaRPr lang="ru-RU" altLang="ru-RU" dirty="0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600" dirty="0" smtClean="0"/>
              <a:t>Основные уровни:</a:t>
            </a:r>
          </a:p>
          <a:p>
            <a:pPr indent="287338" eaLnBrk="1" hangingPunct="1">
              <a:lnSpc>
                <a:spcPct val="80000"/>
              </a:lnSpc>
            </a:pPr>
            <a:r>
              <a:rPr lang="ru-RU" altLang="ru-RU" sz="3600" dirty="0" err="1" smtClean="0"/>
              <a:t>Саморегуляция</a:t>
            </a:r>
            <a:endParaRPr lang="ru-RU" altLang="ru-RU" sz="3600" dirty="0" smtClean="0"/>
          </a:p>
          <a:p>
            <a:pPr indent="287338" eaLnBrk="1" hangingPunct="1">
              <a:lnSpc>
                <a:spcPct val="80000"/>
              </a:lnSpc>
            </a:pPr>
            <a:r>
              <a:rPr lang="ru-RU" altLang="ru-RU" sz="3600" dirty="0" smtClean="0"/>
              <a:t>Самоконтроль</a:t>
            </a:r>
          </a:p>
          <a:p>
            <a:pPr indent="287338" eaLnBrk="1" hangingPunct="1">
              <a:lnSpc>
                <a:spcPct val="80000"/>
              </a:lnSpc>
            </a:pPr>
            <a:r>
              <a:rPr lang="ru-RU" altLang="ru-RU" sz="3600" dirty="0" smtClean="0"/>
              <a:t>Волевая регуляция</a:t>
            </a:r>
          </a:p>
          <a:p>
            <a:pPr indent="287338" eaLnBrk="1" hangingPunct="1">
              <a:lnSpc>
                <a:spcPct val="80000"/>
              </a:lnSpc>
            </a:pPr>
            <a:r>
              <a:rPr lang="ru-RU" altLang="ru-RU" sz="3600" dirty="0" smtClean="0"/>
              <a:t>Доступ </a:t>
            </a:r>
            <a:r>
              <a:rPr lang="en-US" altLang="ru-RU" sz="3600" dirty="0" smtClean="0"/>
              <a:t>(</a:t>
            </a:r>
            <a:r>
              <a:rPr lang="ru-RU" altLang="ru-RU" sz="3600" dirty="0" smtClean="0"/>
              <a:t>Чувствительность) к себе</a:t>
            </a:r>
          </a:p>
          <a:p>
            <a:pPr indent="287338" eaLnBrk="1" hangingPunct="1">
              <a:lnSpc>
                <a:spcPct val="80000"/>
              </a:lnSpc>
            </a:pPr>
            <a:r>
              <a:rPr lang="ru-RU" altLang="ru-RU" sz="3600" dirty="0" smtClean="0"/>
              <a:t>Общий жизненный стресс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1480" y="182881"/>
            <a:ext cx="8229600" cy="640080"/>
          </a:xfrm>
        </p:spPr>
        <p:txBody>
          <a:bodyPr/>
          <a:lstStyle/>
          <a:p>
            <a:r>
              <a:rPr lang="ru-RU" dirty="0" err="1"/>
              <a:t>Саморегуляция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2880" y="1051560"/>
            <a:ext cx="8961120" cy="4530725"/>
          </a:xfrm>
        </p:spPr>
        <p:txBody>
          <a:bodyPr/>
          <a:lstStyle/>
          <a:p>
            <a:r>
              <a:rPr lang="ru-RU" dirty="0" smtClean="0"/>
              <a:t>Самоопределение: следование целям, которые сам себе поставил, согласование целей со своими желаниями (потребностями)</a:t>
            </a:r>
          </a:p>
          <a:p>
            <a:r>
              <a:rPr lang="ru-RU" dirty="0" err="1" smtClean="0"/>
              <a:t>Самомотивация</a:t>
            </a:r>
            <a:r>
              <a:rPr lang="ru-RU" dirty="0" smtClean="0"/>
              <a:t>: умение находить положительные аспекты в чем-то негативном, например, в повседневной рутине или работе</a:t>
            </a:r>
          </a:p>
          <a:p>
            <a:r>
              <a:rPr lang="ru-RU" dirty="0" err="1" smtClean="0"/>
              <a:t>Саморелаксация</a:t>
            </a:r>
            <a:r>
              <a:rPr lang="ru-RU" dirty="0" smtClean="0"/>
              <a:t>: умение сохранять спокойствие, если этого требует ситуация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56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Самоконтроль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8720"/>
            <a:ext cx="8549640" cy="5486400"/>
          </a:xfrm>
        </p:spPr>
        <p:txBody>
          <a:bodyPr/>
          <a:lstStyle/>
          <a:p>
            <a:r>
              <a:rPr lang="ru-RU" dirty="0" smtClean="0"/>
              <a:t>Способность планировать: умение выработать план действий и структурировать свою деятельность, чтобы достичь цели.</a:t>
            </a:r>
          </a:p>
          <a:p>
            <a:r>
              <a:rPr lang="ru-RU" dirty="0" smtClean="0"/>
              <a:t>Свободная от страха целенаправленность: Способность взяться за решение важной задачи, не задумываясь о неприятных последствиях.</a:t>
            </a:r>
          </a:p>
        </p:txBody>
      </p:sp>
    </p:spTree>
    <p:extLst>
      <p:ext uri="{BB962C8B-B14F-4D97-AF65-F5344CB8AC3E}">
        <p14:creationId xmlns:p14="http://schemas.microsoft.com/office/powerpoint/2010/main" val="38881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1480" y="182880"/>
            <a:ext cx="8229600" cy="1139825"/>
          </a:xfrm>
        </p:spPr>
        <p:txBody>
          <a:bodyPr/>
          <a:lstStyle/>
          <a:p>
            <a:r>
              <a:rPr lang="ru-RU" dirty="0"/>
              <a:t>Волевая </a:t>
            </a:r>
            <a:r>
              <a:rPr lang="ru-RU" dirty="0" smtClean="0"/>
              <a:t>регуляция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7160" y="868680"/>
            <a:ext cx="8915400" cy="5262245"/>
          </a:xfrm>
        </p:spPr>
        <p:txBody>
          <a:bodyPr/>
          <a:lstStyle/>
          <a:p>
            <a:r>
              <a:rPr lang="ru-RU" sz="2800" dirty="0" smtClean="0"/>
              <a:t>Инициативность: Общая способность предоставить необходимую энергию для инициации действий (свои и чужие цели).</a:t>
            </a:r>
          </a:p>
          <a:p>
            <a:r>
              <a:rPr lang="ru-RU" sz="2800" dirty="0" smtClean="0"/>
              <a:t>Исполнение намерений (волевая активность): Способность поддерживать достаточно энергии для продолжения деятельности, борьба с пассивностью.</a:t>
            </a:r>
          </a:p>
          <a:p>
            <a:r>
              <a:rPr lang="ru-RU" sz="2800" dirty="0" smtClean="0"/>
              <a:t>Концентрация: Способность устранять отвлекающие моменты, препятствовать внешним и внутренним раздражителям.</a:t>
            </a:r>
          </a:p>
        </p:txBody>
      </p:sp>
    </p:spTree>
    <p:extLst>
      <p:ext uri="{BB962C8B-B14F-4D97-AF65-F5344CB8AC3E}">
        <p14:creationId xmlns:p14="http://schemas.microsoft.com/office/powerpoint/2010/main" val="23156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Доступ к </a:t>
            </a:r>
            <a:r>
              <a:rPr lang="ru-RU" dirty="0" smtClean="0"/>
              <a:t>себе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960120"/>
            <a:ext cx="8869680" cy="5669280"/>
          </a:xfrm>
        </p:spPr>
        <p:txBody>
          <a:bodyPr/>
          <a:lstStyle/>
          <a:p>
            <a:r>
              <a:rPr lang="ru-RU" sz="2800" dirty="0" smtClean="0"/>
              <a:t>Преодоление неудач (разрешение проблем): Конструктивное преодоление неудачи. Шкала показывает, способность человека учиться на своих ошибках.</a:t>
            </a:r>
          </a:p>
          <a:p>
            <a:r>
              <a:rPr lang="ru-RU" sz="2800" dirty="0" err="1" smtClean="0"/>
              <a:t>Самовосприятие</a:t>
            </a:r>
            <a:r>
              <a:rPr lang="ru-RU" sz="2800" dirty="0" smtClean="0"/>
              <a:t>: Постоянная проверка согласованности ожиданий других со своими собственными целями. Конгруэнтность собственным чувствам. В противном случае, человек живет не своими желаниями и чувствами, а желаниями и чувствами других людей.</a:t>
            </a:r>
          </a:p>
          <a:p>
            <a:r>
              <a:rPr lang="ru-RU" sz="2800" dirty="0" smtClean="0"/>
              <a:t>Интеграция: Способность интегрировать в своё "я" противоречивые мысли и ощущения.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65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Ощущение жизненного стресса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234440"/>
            <a:ext cx="8778240" cy="5212080"/>
          </a:xfrm>
        </p:spPr>
        <p:txBody>
          <a:bodyPr/>
          <a:lstStyle/>
          <a:p>
            <a:r>
              <a:rPr lang="ru-RU" sz="2800" dirty="0" smtClean="0"/>
              <a:t>Ощущение нагрузки: Шкала показывает силу влияния негативных событий «из вне» (невыполненных планов, сложных задач, обязанностей, «неприятных» намерений) на позитивное функционирование (т.е</a:t>
            </a:r>
            <a:r>
              <a:rPr lang="ru-RU" sz="2800" dirty="0"/>
              <a:t>. </a:t>
            </a:r>
            <a:r>
              <a:rPr lang="ru-RU" sz="2800" dirty="0" smtClean="0"/>
              <a:t>способности </a:t>
            </a:r>
            <a:r>
              <a:rPr lang="ru-RU" sz="2800" dirty="0"/>
              <a:t>вызывать у себя </a:t>
            </a:r>
            <a:r>
              <a:rPr lang="ru-RU" sz="2800" dirty="0" smtClean="0"/>
              <a:t>позитивные эмоции).</a:t>
            </a:r>
            <a:endParaRPr lang="ru-RU" sz="2800" dirty="0"/>
          </a:p>
          <a:p>
            <a:r>
              <a:rPr lang="ru-RU" sz="2800" dirty="0" smtClean="0"/>
              <a:t>Ощущение стресса: Шкала </a:t>
            </a:r>
            <a:r>
              <a:rPr lang="ru-RU" sz="2800" dirty="0"/>
              <a:t>оценивает </a:t>
            </a:r>
            <a:r>
              <a:rPr lang="ru-RU" sz="2800" dirty="0" smtClean="0"/>
              <a:t>собственное внутреннее состояние, препятствующее позитивному функционированию (вызывающее затруднениям в </a:t>
            </a:r>
            <a:r>
              <a:rPr lang="ru-RU" sz="2800" dirty="0"/>
              <a:t>регуляции </a:t>
            </a:r>
            <a:r>
              <a:rPr lang="ru-RU" sz="2800" dirty="0" smtClean="0"/>
              <a:t>аффектов).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08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«</a:t>
            </a:r>
            <a:r>
              <a:rPr lang="en-US" smtClean="0"/>
              <a:t>SSI</a:t>
            </a:r>
            <a:r>
              <a:rPr lang="ru-RU" smtClean="0"/>
              <a:t>» </a:t>
            </a:r>
            <a:r>
              <a:rPr lang="en-US" smtClean="0"/>
              <a:t>–</a:t>
            </a:r>
            <a:r>
              <a:rPr lang="ru-RU" smtClean="0"/>
              <a:t> самоуправление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/>
              <a:t>Шкалы: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Самоопределение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Самомотивация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Саморелаксация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Способность к планированию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Независимость от страха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Инициативность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Принятие решений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Уровень концентрации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Разрешение проблем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Доступ к себе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Интеграция</a:t>
            </a:r>
          </a:p>
        </p:txBody>
      </p:sp>
      <p:pic>
        <p:nvPicPr>
          <p:cNvPr id="28676" name="Picture 7" descr="SSIK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4988" y="1600200"/>
            <a:ext cx="3883025" cy="4530725"/>
          </a:xfrm>
        </p:spPr>
      </p:pic>
    </p:spTree>
    <p:extLst>
      <p:ext uri="{BB962C8B-B14F-4D97-AF65-F5344CB8AC3E}">
        <p14:creationId xmlns:p14="http://schemas.microsoft.com/office/powerpoint/2010/main" val="13715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137160"/>
            <a:ext cx="8503920" cy="340041"/>
          </a:xfrm>
        </p:spPr>
        <p:txBody>
          <a:bodyPr/>
          <a:lstStyle/>
          <a:p>
            <a:pPr algn="ctr" eaLnBrk="1" hangingPunct="1"/>
            <a:r>
              <a:rPr lang="ru-RU" sz="2000" dirty="0" smtClean="0"/>
              <a:t>«Звезда способности к самоуправлению»</a:t>
            </a:r>
          </a:p>
        </p:txBody>
      </p:sp>
      <p:pic>
        <p:nvPicPr>
          <p:cNvPr id="29700" name="Picture 6" descr="Stern2PS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" y="1069340"/>
            <a:ext cx="5623560" cy="5139372"/>
          </a:xfrm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 rot="19269691">
            <a:off x="3696164" y="4263983"/>
            <a:ext cx="1026701" cy="2031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800" b="1" dirty="0" smtClean="0">
                <a:solidFill>
                  <a:srgbClr val="000000"/>
                </a:solidFill>
                <a:latin typeface="+mn-lt"/>
              </a:rPr>
              <a:t>Предвидящий</a:t>
            </a:r>
            <a:endParaRPr lang="ru-RU" altLang="ru-RU" sz="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777241"/>
            <a:ext cx="3916363" cy="54863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1200" dirty="0" smtClean="0"/>
              <a:t>Объединяет тесты «</a:t>
            </a:r>
            <a:r>
              <a:rPr lang="en-US" sz="1200" dirty="0" smtClean="0"/>
              <a:t>PSSI</a:t>
            </a:r>
            <a:r>
              <a:rPr lang="ru-RU" sz="1200" dirty="0" smtClean="0"/>
              <a:t>»</a:t>
            </a:r>
            <a:r>
              <a:rPr lang="en-US" sz="1200" dirty="0" smtClean="0"/>
              <a:t> (</a:t>
            </a:r>
            <a:r>
              <a:rPr lang="ru-RU" sz="1200" dirty="0" smtClean="0"/>
              <a:t>личностные стили), «</a:t>
            </a:r>
            <a:r>
              <a:rPr lang="en-US" sz="1200" dirty="0" smtClean="0"/>
              <a:t>HAKEMP</a:t>
            </a:r>
            <a:r>
              <a:rPr lang="ru-RU" sz="1200" dirty="0" smtClean="0"/>
              <a:t>»</a:t>
            </a:r>
            <a:r>
              <a:rPr lang="en-US" sz="1200" dirty="0" smtClean="0"/>
              <a:t> (</a:t>
            </a:r>
            <a:r>
              <a:rPr lang="ru-RU" sz="1200" dirty="0" smtClean="0"/>
              <a:t>ориентация на действие\состояние), «</a:t>
            </a:r>
            <a:r>
              <a:rPr lang="en-US" sz="1200" dirty="0" smtClean="0"/>
              <a:t>SSI</a:t>
            </a:r>
            <a:r>
              <a:rPr lang="ru-RU" sz="1200" dirty="0" smtClean="0"/>
              <a:t>» (самоуправление), позволяя проследить изменение личностных стилей в результате </a:t>
            </a:r>
            <a:r>
              <a:rPr lang="ru-RU" sz="1200" dirty="0" err="1" smtClean="0"/>
              <a:t>саморегуляции</a:t>
            </a:r>
            <a:r>
              <a:rPr lang="ru-RU" sz="1200" dirty="0" smtClean="0"/>
              <a:t> (самоуправления).</a:t>
            </a:r>
          </a:p>
        </p:txBody>
      </p:sp>
    </p:spTree>
    <p:extLst>
      <p:ext uri="{BB962C8B-B14F-4D97-AF65-F5344CB8AC3E}">
        <p14:creationId xmlns:p14="http://schemas.microsoft.com/office/powerpoint/2010/main" val="11812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Митина О.В., Рассказова Е.И. Методика исследования самоуправления Ю. Куля и А. Фурмана: психометрические характеристики русскоязычной версии // Психологический журнал. </a:t>
            </a:r>
            <a:r>
              <a:rPr lang="ru-RU" sz="2400" dirty="0" smtClean="0"/>
              <a:t>2019. </a:t>
            </a:r>
            <a:r>
              <a:rPr lang="ru-RU" sz="2400" dirty="0"/>
              <a:t>Т. 40, № 2. С. 111-127.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74520"/>
            <a:ext cx="8229600" cy="3886200"/>
          </a:xfrm>
        </p:spPr>
        <p:txBody>
          <a:bodyPr/>
          <a:lstStyle/>
          <a:p>
            <a:r>
              <a:rPr lang="ru-RU" sz="2000" dirty="0" smtClean="0"/>
              <a:t>Выборка студентов факультета психологии МГУ – 260 человек</a:t>
            </a:r>
          </a:p>
          <a:p>
            <a:r>
              <a:rPr lang="ru-RU" sz="2000" dirty="0" smtClean="0"/>
              <a:t>Адаптация и </a:t>
            </a:r>
            <a:r>
              <a:rPr lang="ru-RU" sz="2000" dirty="0" err="1" smtClean="0"/>
              <a:t>валидизация</a:t>
            </a:r>
            <a:r>
              <a:rPr lang="ru-RU" sz="2000" dirty="0" smtClean="0"/>
              <a:t> опросника</a:t>
            </a:r>
          </a:p>
          <a:p>
            <a:r>
              <a:rPr lang="ru-RU" sz="2000" dirty="0" smtClean="0"/>
              <a:t>Психометрические свойства аналогичны тем, которые получены у авторов</a:t>
            </a:r>
          </a:p>
          <a:p>
            <a:r>
              <a:rPr lang="ru-RU" sz="2000" dirty="0" smtClean="0"/>
              <a:t>Подтверждена конвергентная и дискриминантная </a:t>
            </a:r>
            <a:r>
              <a:rPr lang="ru-RU" sz="2000" dirty="0" err="1" smtClean="0"/>
              <a:t>валидность</a:t>
            </a:r>
            <a:r>
              <a:rPr lang="ru-RU" sz="2000" dirty="0" smtClean="0"/>
              <a:t> </a:t>
            </a:r>
            <a:r>
              <a:rPr lang="ru-RU" sz="800" dirty="0" smtClean="0">
                <a:hlinkClick r:id="rId2" action="ppaction://hlinkfile"/>
              </a:rPr>
              <a:t>Корреляции с SSI (Митина, Рассказова).xlsx</a:t>
            </a:r>
            <a:endParaRPr lang="ru-RU" sz="800" dirty="0" smtClean="0"/>
          </a:p>
          <a:p>
            <a:pPr eaLnBrk="1" fontAlgn="ctr" hangingPunct="1"/>
            <a:r>
              <a:rPr lang="ru-RU" sz="2000" dirty="0" smtClean="0"/>
              <a:t>Выделена 5-факторная структура вторичных шкал: </a:t>
            </a:r>
          </a:p>
          <a:p>
            <a:pPr lvl="1" eaLnBrk="1" fontAlgn="ctr" hangingPunct="1"/>
            <a:r>
              <a:rPr lang="ru-RU" sz="2000" dirty="0" smtClean="0"/>
              <a:t>1. </a:t>
            </a:r>
            <a:r>
              <a:rPr lang="ru-RU" sz="2000" dirty="0" err="1" smtClean="0"/>
              <a:t>Саморегуляция</a:t>
            </a:r>
            <a:endParaRPr lang="ru-RU" sz="2000" dirty="0"/>
          </a:p>
          <a:p>
            <a:pPr lvl="1" eaLnBrk="1" fontAlgn="ctr" hangingPunct="1"/>
            <a:r>
              <a:rPr lang="ru-RU" sz="2000" dirty="0"/>
              <a:t>2. Развитие воли</a:t>
            </a:r>
          </a:p>
          <a:p>
            <a:pPr lvl="1" eaLnBrk="1" fontAlgn="ctr" hangingPunct="1"/>
            <a:r>
              <a:rPr lang="ru-RU" sz="2000" dirty="0"/>
              <a:t>3. Жизненный стресс</a:t>
            </a:r>
          </a:p>
          <a:p>
            <a:pPr lvl="1" eaLnBrk="1" fontAlgn="ctr" hangingPunct="1"/>
            <a:r>
              <a:rPr lang="ru-RU" sz="2000" dirty="0"/>
              <a:t>4. Доступ к себе</a:t>
            </a:r>
          </a:p>
          <a:p>
            <a:pPr lvl="1" eaLnBrk="1" fontAlgn="ctr" hangingPunct="1"/>
            <a:r>
              <a:rPr lang="ru-RU" sz="2000" dirty="0"/>
              <a:t>5. Самоконтроль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73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2286000"/>
            <a:ext cx="7772400" cy="1362075"/>
          </a:xfrm>
        </p:spPr>
        <p:txBody>
          <a:bodyPr/>
          <a:lstStyle/>
          <a:p>
            <a:r>
              <a:rPr lang="ru-RU" dirty="0" smtClean="0"/>
              <a:t>Результаты широкомасштабного онлайн исследования</a:t>
            </a:r>
            <a:br>
              <a:rPr lang="ru-RU" dirty="0" smtClean="0"/>
            </a:br>
            <a:r>
              <a:rPr lang="ru-RU" sz="800" dirty="0" err="1" smtClean="0">
                <a:hlinkClick r:id="rId2" action="ppaction://hlinkpres?slideindex=1&amp;slidetitle="/>
              </a:rPr>
              <a:t>Саморегуляция</a:t>
            </a:r>
            <a:r>
              <a:rPr lang="ru-RU" sz="800" dirty="0" smtClean="0">
                <a:hlinkClick r:id="rId2" action="ppaction://hlinkpres?slideindex=1&amp;slidetitle="/>
              </a:rPr>
              <a:t> Исследование </a:t>
            </a:r>
            <a:r>
              <a:rPr lang="ru-RU" sz="800" dirty="0" err="1" smtClean="0">
                <a:hlinkClick r:id="rId2" action="ppaction://hlinkpres?slideindex=1&amp;slidetitle="/>
              </a:rPr>
              <a:t>Первичко</a:t>
            </a:r>
            <a:r>
              <a:rPr lang="ru-RU" sz="800" dirty="0" smtClean="0">
                <a:hlinkClick r:id="rId2" action="ppaction://hlinkpres?slideindex=1&amp;slidetitle="/>
              </a:rPr>
              <a:t> и др.pptx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>
                <a:hlinkClick r:id="rId3" action="ppaction://hlinkfile"/>
              </a:rPr>
              <a:t>Корреляции с </a:t>
            </a:r>
            <a:r>
              <a:rPr lang="en-US" sz="800" dirty="0" smtClean="0">
                <a:hlinkClick r:id="rId3" action="ppaction://hlinkfile"/>
              </a:rPr>
              <a:t>SSI.xlsx</a:t>
            </a:r>
            <a:r>
              <a:rPr lang="ru-RU" sz="800" dirty="0" smtClean="0"/>
              <a:t/>
            </a:r>
            <a:br>
              <a:rPr lang="ru-RU" sz="800" dirty="0" smtClean="0"/>
            </a:b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7415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" y="137160"/>
            <a:ext cx="8595360" cy="109728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Личность как взаимодействие систем (</a:t>
            </a:r>
            <a:r>
              <a:rPr lang="en-US" sz="3200" dirty="0" smtClean="0"/>
              <a:t>Personality </a:t>
            </a:r>
            <a:r>
              <a:rPr lang="en-US" sz="3200" dirty="0"/>
              <a:t>S</a:t>
            </a:r>
            <a:r>
              <a:rPr lang="en-US" sz="3200" dirty="0" smtClean="0"/>
              <a:t>ystem </a:t>
            </a:r>
            <a:r>
              <a:rPr lang="en-US" sz="3200" dirty="0"/>
              <a:t>I</a:t>
            </a:r>
            <a:r>
              <a:rPr lang="en-US" sz="3200" dirty="0" smtClean="0"/>
              <a:t>nteraction - PSI </a:t>
            </a:r>
            <a:r>
              <a:rPr lang="ru-RU" sz="3200" dirty="0" smtClean="0"/>
              <a:t>теория)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508760"/>
            <a:ext cx="8823960" cy="4256405"/>
          </a:xfrm>
        </p:spPr>
        <p:txBody>
          <a:bodyPr/>
          <a:lstStyle/>
          <a:p>
            <a:r>
              <a:rPr lang="ru-RU" sz="2900" dirty="0" smtClean="0"/>
              <a:t> Ю. Куль (</a:t>
            </a:r>
            <a:r>
              <a:rPr lang="en-US" sz="2900" dirty="0" smtClean="0"/>
              <a:t>J. </a:t>
            </a:r>
            <a:r>
              <a:rPr lang="en-US" sz="2900" dirty="0" err="1" smtClean="0"/>
              <a:t>Kuhl</a:t>
            </a:r>
            <a:r>
              <a:rPr lang="en-US" sz="2900" dirty="0" smtClean="0"/>
              <a:t>) </a:t>
            </a:r>
            <a:r>
              <a:rPr lang="ru-RU" sz="2900" dirty="0" smtClean="0"/>
              <a:t>– Германия (</a:t>
            </a:r>
            <a:r>
              <a:rPr lang="ru-RU" sz="2900" dirty="0" err="1" smtClean="0"/>
              <a:t>Оснабрюк</a:t>
            </a:r>
            <a:r>
              <a:rPr lang="ru-RU" sz="2900" dirty="0" smtClean="0"/>
              <a:t>)</a:t>
            </a:r>
          </a:p>
          <a:p>
            <a:r>
              <a:rPr lang="ru-RU" sz="2900" dirty="0" smtClean="0"/>
              <a:t>Практический результат – Диагностические методики направленные на определение выраженности различных аспектов эмоционально-мотивационной сферы и регуляции ее функционирования в деятельности</a:t>
            </a:r>
            <a:endParaRPr lang="en-US" sz="2900" dirty="0" smtClean="0"/>
          </a:p>
          <a:p>
            <a:r>
              <a:rPr lang="ru-RU" sz="2900" dirty="0" smtClean="0"/>
              <a:t>В Москве ведутся исследования в </a:t>
            </a:r>
            <a:r>
              <a:rPr lang="ru-RU" sz="2900" dirty="0"/>
              <a:t>лаборатории </a:t>
            </a:r>
            <a:r>
              <a:rPr lang="ru-RU" sz="2900" dirty="0" smtClean="0"/>
              <a:t>позитивной </a:t>
            </a:r>
            <a:r>
              <a:rPr lang="ru-RU" sz="2900" dirty="0"/>
              <a:t>психологии личности и </a:t>
            </a:r>
            <a:r>
              <a:rPr lang="ru-RU" sz="2900" dirty="0" smtClean="0"/>
              <a:t>мотивации Д.А. Леонтьева (ВШЭ)</a:t>
            </a:r>
          </a:p>
          <a:p>
            <a:pPr marL="0" indent="0">
              <a:buNone/>
            </a:pPr>
            <a:endParaRPr lang="ru-RU" sz="29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685800" y="731520"/>
            <a:ext cx="7772400" cy="2697480"/>
          </a:xfrm>
        </p:spPr>
        <p:txBody>
          <a:bodyPr/>
          <a:lstStyle/>
          <a:p>
            <a:r>
              <a:rPr lang="ru-RU" dirty="0"/>
              <a:t>Результаты </a:t>
            </a:r>
            <a:r>
              <a:rPr lang="ru-RU" dirty="0" smtClean="0"/>
              <a:t>популяционного исследования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sz="800" dirty="0" err="1" smtClean="0">
                <a:hlinkClick r:id="rId2" action="ppaction://hlinkpres?slideindex=1&amp;slidetitle="/>
              </a:rPr>
              <a:t>Саморегуляция</a:t>
            </a:r>
            <a:r>
              <a:rPr lang="ru-RU" sz="800" dirty="0" smtClean="0">
                <a:hlinkClick r:id="rId2" action="ppaction://hlinkpres?slideindex=1&amp;slidetitle="/>
              </a:rPr>
              <a:t> Исследование Дубова и др.pptx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4890807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1600200"/>
            <a:ext cx="9144000" cy="3017520"/>
          </a:xfrm>
        </p:spPr>
        <p:txBody>
          <a:bodyPr/>
          <a:lstStyle/>
          <a:p>
            <a:r>
              <a:rPr lang="ru-RU" dirty="0" err="1" smtClean="0"/>
              <a:t>Саморегуляция</a:t>
            </a:r>
            <a:r>
              <a:rPr lang="ru-RU" dirty="0" smtClean="0"/>
              <a:t>, как опосредующий фактор влияния интеллекта на академическую успеваемость студентов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74320" y="4800600"/>
            <a:ext cx="8732520" cy="1752600"/>
          </a:xfrm>
        </p:spPr>
        <p:txBody>
          <a:bodyPr/>
          <a:lstStyle/>
          <a:p>
            <a:r>
              <a:rPr lang="ru-RU" dirty="0" smtClean="0"/>
              <a:t>При участии </a:t>
            </a:r>
            <a:r>
              <a:rPr lang="ru-RU" altLang="ru-RU" dirty="0"/>
              <a:t>проф. Н.А. Низовских </a:t>
            </a:r>
            <a:r>
              <a:rPr lang="ru-RU" altLang="ru-RU" dirty="0" smtClean="0"/>
              <a:t>(г. Киров, </a:t>
            </a:r>
            <a:r>
              <a:rPr lang="ru-RU" altLang="ru-RU" dirty="0" err="1" smtClean="0"/>
              <a:t>ВятГУ</a:t>
            </a:r>
            <a:r>
              <a:rPr lang="ru-RU" alt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08451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Состав выборки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(студенты 3-го курса Вятского Государственного университета – весенний семестр)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592225"/>
              </p:ext>
            </p:extLst>
          </p:nvPr>
        </p:nvGraphicFramePr>
        <p:xfrm>
          <a:off x="228600" y="1600200"/>
          <a:ext cx="8778874" cy="4930890"/>
        </p:xfrm>
        <a:graphic>
          <a:graphicData uri="http://schemas.openxmlformats.org/drawingml/2006/table">
            <a:tbl>
              <a:tblPr/>
              <a:tblGrid>
                <a:gridCol w="4846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246">
                <a:tc rowSpan="2">
                  <a:txBody>
                    <a:bodyPr/>
                    <a:lstStyle/>
                    <a:p>
                      <a:pPr marL="0" indent="0" algn="ctr" fontAlgn="b"/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Будущая педагогическая специальность</a:t>
                      </a:r>
                      <a:endParaRPr lang="ru-RU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016" marR="9016" marT="9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48">
                <a:tc vMerge="1">
                  <a:txBody>
                    <a:bodyPr/>
                    <a:lstStyle/>
                    <a:p>
                      <a:pPr algn="l" fontAlgn="b"/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женский</a:t>
                      </a:r>
                    </a:p>
                  </a:txBody>
                  <a:tcPr marL="9016" marR="9016" marT="9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мужской</a:t>
                      </a:r>
                    </a:p>
                  </a:txBody>
                  <a:tcPr marL="9016" marR="9016" marT="9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707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Дошкольное образование; Начальное образование; дополнительное образование</a:t>
                      </a:r>
                    </a:p>
                  </a:txBody>
                  <a:tcPr marL="9016" marR="9016" marT="901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(19-22)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476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Математика, физика, информатика</a:t>
                      </a:r>
                    </a:p>
                  </a:txBody>
                  <a:tcPr marL="9016" marR="9016" marT="901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(20-23)</a:t>
                      </a: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(20-23)</a:t>
                      </a: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476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Русский язык 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 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литература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(20-21)</a:t>
                      </a: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(20-21)</a:t>
                      </a: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476">
                <a:tc>
                  <a:txBody>
                    <a:bodyPr/>
                    <a:lstStyle/>
                    <a:p>
                      <a:pPr marL="0" indent="361950" algn="l" fontAlgn="b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Физкультура</a:t>
                      </a:r>
                    </a:p>
                  </a:txBody>
                  <a:tcPr marL="9016" marR="9016" marT="901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(20-24)</a:t>
                      </a: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(20-21)</a:t>
                      </a: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246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016" marR="9016" marT="901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ru-RU" dirty="0" smtClean="0"/>
              <a:t>Используемые методики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7160" y="1051560"/>
            <a:ext cx="9006840" cy="5715000"/>
          </a:xfrm>
        </p:spPr>
        <p:txBody>
          <a:bodyPr/>
          <a:lstStyle/>
          <a:p>
            <a:r>
              <a:rPr lang="ru-RU" dirty="0" smtClean="0"/>
              <a:t>Краткий ориентировочный тест (интеллект)</a:t>
            </a:r>
          </a:p>
          <a:p>
            <a:r>
              <a:rPr lang="ru-RU" dirty="0" smtClean="0"/>
              <a:t>Методика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</a:t>
            </a:r>
            <a:r>
              <a:rPr lang="ru-RU" dirty="0" err="1" smtClean="0"/>
              <a:t>Ю.Куля</a:t>
            </a:r>
            <a:r>
              <a:rPr lang="ru-RU" dirty="0" smtClean="0"/>
              <a:t> (</a:t>
            </a:r>
            <a:r>
              <a:rPr lang="en-US" dirty="0" smtClean="0"/>
              <a:t>SSI)</a:t>
            </a:r>
          </a:p>
          <a:p>
            <a:r>
              <a:rPr lang="ru-RU" dirty="0" smtClean="0"/>
              <a:t>Успеваемость определялась по среднему баллу за</a:t>
            </a:r>
            <a:r>
              <a:rPr lang="en-US" dirty="0" smtClean="0"/>
              <a:t> </a:t>
            </a:r>
            <a:r>
              <a:rPr lang="ru-RU" dirty="0" smtClean="0"/>
              <a:t>все семестры (у студентов 3 курса)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90576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479722"/>
              </p:ext>
            </p:extLst>
          </p:nvPr>
        </p:nvGraphicFramePr>
        <p:xfrm>
          <a:off x="45713" y="491825"/>
          <a:ext cx="9006847" cy="6427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3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53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Физмат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Филологи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Физкультурники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37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Девушки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Девушки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Юноши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Девушки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Юноши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Девушки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Юноши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effectLst/>
                        </a:rPr>
                        <a:t>Самоопределение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 err="1">
                          <a:effectLst/>
                        </a:rPr>
                        <a:t>Самомотивация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2,81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 err="1">
                          <a:effectLst/>
                        </a:rPr>
                        <a:t>Саморелаксация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effectLst/>
                        </a:rPr>
                        <a:t>Способность планировать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effectLst/>
                        </a:rPr>
                        <a:t>Свободная от страха целенаправленность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effectLst/>
                        </a:rPr>
                        <a:t>Инициативность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2,97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effectLst/>
                        </a:rPr>
                        <a:t>Исполнение намерений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effectLst/>
                        </a:rPr>
                        <a:t>Концентрация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effectLst/>
                        </a:rPr>
                        <a:t>Преодоление неудач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6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effectLst/>
                        </a:rPr>
                        <a:t>Конгруэнтность собственным чувствам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effectLst/>
                        </a:rPr>
                        <a:t>Интеграция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2,53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2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effectLst/>
                        </a:rPr>
                        <a:t>Ощущение нагрузки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8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effectLst/>
                        </a:rPr>
                        <a:t>Ощущение стресса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0" y="-88264"/>
            <a:ext cx="9144000" cy="5699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400" kern="0" dirty="0" smtClean="0"/>
              <a:t>Результаты </a:t>
            </a:r>
            <a:r>
              <a:rPr lang="en-US" sz="2400" kern="0" dirty="0" smtClean="0"/>
              <a:t>SSI</a:t>
            </a:r>
            <a:r>
              <a:rPr lang="ru-RU" sz="2400" kern="0" dirty="0" smtClean="0"/>
              <a:t> у студентов разных специализаций (от 1 до 4)</a:t>
            </a: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128260108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Некоторые результаты анализа </a:t>
            </a:r>
            <a:r>
              <a:rPr lang="ru-RU" dirty="0" err="1" smtClean="0"/>
              <a:t>модераций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Общие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01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12999"/>
              </p:ext>
            </p:extLst>
          </p:nvPr>
        </p:nvGraphicFramePr>
        <p:xfrm>
          <a:off x="-83877" y="386686"/>
          <a:ext cx="9311754" cy="608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39230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79345"/>
              </p:ext>
            </p:extLst>
          </p:nvPr>
        </p:nvGraphicFramePr>
        <p:xfrm>
          <a:off x="-83877" y="386686"/>
          <a:ext cx="9311754" cy="608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485273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860443"/>
              </p:ext>
            </p:extLst>
          </p:nvPr>
        </p:nvGraphicFramePr>
        <p:xfrm>
          <a:off x="-83877" y="386686"/>
          <a:ext cx="9311754" cy="608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264441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-83877" y="386686"/>
          <a:ext cx="9311754" cy="608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485468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082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11565"/>
              </p:ext>
            </p:extLst>
          </p:nvPr>
        </p:nvGraphicFramePr>
        <p:xfrm>
          <a:off x="136525" y="457200"/>
          <a:ext cx="8732838" cy="6369294"/>
        </p:xfrm>
        <a:graphic>
          <a:graphicData uri="http://schemas.openxmlformats.org/drawingml/2006/table">
            <a:tbl>
              <a:tblPr/>
              <a:tblGrid>
                <a:gridCol w="1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Поведение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Системы верхнего уровня </a:t>
                      </a: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Память намерений (ПН) / Мышление: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аналитическая (критическая)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последовательная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чувствительная к дополнительной внешней информации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медленная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несвязанна с эмоциями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Расширенная память (РП) / Чувствование: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параллельная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устойчивая к внешним помехам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импрессионистская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тесная связь с реакциями самонастройки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Системы нижнего уровня</a:t>
                      </a: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Интуитивный контроль поведения (ИКП):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контекстуальная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кросс-модальная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ориентирована на настоящее и будущее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антиципирующая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устойчивая к внешним помехам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Распознавание объектов (РО):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несвязанная с контекстом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модальности не связаны между собой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ориентирована на прошлое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распознающая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чувствительная к дополнительной внешней информации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4" name="Rectangle 63"/>
          <p:cNvSpPr>
            <a:spLocks noChangeArrowheads="1"/>
          </p:cNvSpPr>
          <p:nvPr/>
        </p:nvSpPr>
        <p:spPr bwMode="auto">
          <a:xfrm>
            <a:off x="0" y="523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55051" name="Rectangle 75"/>
          <p:cNvSpPr>
            <a:spLocks noGrp="1" noChangeArrowheads="1"/>
          </p:cNvSpPr>
          <p:nvPr>
            <p:ph type="title"/>
          </p:nvPr>
        </p:nvSpPr>
        <p:spPr>
          <a:xfrm>
            <a:off x="457200" y="45720"/>
            <a:ext cx="8229600" cy="41148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Четыре макросистемы</a:t>
            </a:r>
            <a:endParaRPr lang="ru-RU" sz="2000" dirty="0"/>
          </a:p>
        </p:txBody>
      </p:sp>
      <p:sp>
        <p:nvSpPr>
          <p:cNvPr id="11286" name="Управляющая кнопка: далее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62925" y="5592763"/>
            <a:ext cx="598488" cy="506412"/>
          </a:xfrm>
          <a:prstGeom prst="actionButtonForwardNex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Некоторые результаты анализа </a:t>
            </a:r>
            <a:r>
              <a:rPr lang="ru-RU" dirty="0" err="1" smtClean="0"/>
              <a:t>модераций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" y="3886200"/>
            <a:ext cx="8275320" cy="1752600"/>
          </a:xfrm>
        </p:spPr>
        <p:txBody>
          <a:bodyPr/>
          <a:lstStyle/>
          <a:p>
            <a:r>
              <a:rPr lang="ru-RU" dirty="0" smtClean="0"/>
              <a:t>Для студенток </a:t>
            </a:r>
            <a:r>
              <a:rPr lang="ru-RU" dirty="0"/>
              <a:t>специализации Дошкольное образование; Начальное образование; дополнительное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425736627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-83877" y="386686"/>
          <a:ext cx="9311754" cy="608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575974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-83877" y="386686"/>
          <a:ext cx="9311754" cy="608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304334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1"/>
            <a:ext cx="8229600" cy="9144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459" y="731520"/>
            <a:ext cx="9290619" cy="4530725"/>
          </a:xfrm>
        </p:spPr>
        <p:txBody>
          <a:bodyPr/>
          <a:lstStyle/>
          <a:p>
            <a:r>
              <a:rPr lang="ru-RU" dirty="0" smtClean="0"/>
              <a:t>Интеллект и успеваемость напрямую слабо связаны между собой</a:t>
            </a:r>
          </a:p>
          <a:p>
            <a:r>
              <a:rPr lang="ru-RU" dirty="0" smtClean="0"/>
              <a:t>Девушки лучше учатся, чем юноши, хотя по уровню развития интеллекта они не различаются</a:t>
            </a:r>
          </a:p>
          <a:p>
            <a:r>
              <a:rPr lang="ru-RU" dirty="0" smtClean="0"/>
              <a:t>Специализация студента связана с типом </a:t>
            </a:r>
            <a:r>
              <a:rPr lang="ru-RU" dirty="0" err="1" smtClean="0"/>
              <a:t>саморегуляции</a:t>
            </a:r>
            <a:endParaRPr lang="ru-RU" dirty="0" smtClean="0"/>
          </a:p>
          <a:p>
            <a:r>
              <a:rPr lang="ru-RU" dirty="0" smtClean="0"/>
              <a:t>В зависимости от уровня интеллекта более эффективными с точки зрения успешности обучения являются различные виды и уровни </a:t>
            </a:r>
            <a:r>
              <a:rPr lang="ru-RU" dirty="0" err="1" smtClean="0"/>
              <a:t>саморегуляции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76597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320039"/>
          </a:xfrm>
        </p:spPr>
        <p:txBody>
          <a:bodyPr/>
          <a:lstStyle/>
          <a:p>
            <a:r>
              <a:rPr lang="ru-RU" sz="4000" dirty="0" smtClean="0"/>
              <a:t>Заключение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4" y="640081"/>
            <a:ext cx="9134375" cy="6217919"/>
          </a:xfrm>
        </p:spPr>
        <p:txBody>
          <a:bodyPr/>
          <a:lstStyle/>
          <a:p>
            <a:r>
              <a:rPr lang="ru-RU" sz="2000" dirty="0" smtClean="0">
                <a:latin typeface="+mj-lt"/>
              </a:rPr>
              <a:t>Содержательные аспекты:</a:t>
            </a:r>
          </a:p>
          <a:p>
            <a:pPr lvl="1"/>
            <a:r>
              <a:rPr lang="ru-RU" sz="2000" dirty="0" smtClean="0">
                <a:latin typeface="+mj-lt"/>
              </a:rPr>
              <a:t>Опросник </a:t>
            </a:r>
            <a:r>
              <a:rPr lang="en-US" sz="2000" dirty="0" smtClean="0">
                <a:latin typeface="+mj-lt"/>
              </a:rPr>
              <a:t>SSI</a:t>
            </a:r>
            <a:r>
              <a:rPr lang="ru-RU" sz="2000" dirty="0" smtClean="0">
                <a:latin typeface="+mj-lt"/>
              </a:rPr>
              <a:t>, переведенный на русский язык, является адаптированной, качественной психодиагностической методикой, может быть использована для группового тестирования в больших и малых группах, в бланковом и компьютерном вариантах.</a:t>
            </a:r>
          </a:p>
          <a:p>
            <a:pPr lvl="1"/>
            <a:r>
              <a:rPr lang="ru-RU" sz="2000" dirty="0">
                <a:latin typeface="+mj-lt"/>
              </a:rPr>
              <a:t>Демографические факторы придают определенную специфику характеру </a:t>
            </a:r>
            <a:r>
              <a:rPr lang="ru-RU" sz="2000" dirty="0" err="1">
                <a:latin typeface="+mj-lt"/>
              </a:rPr>
              <a:t>саморегуляции</a:t>
            </a:r>
            <a:r>
              <a:rPr lang="ru-RU" sz="2000" dirty="0">
                <a:latin typeface="+mj-lt"/>
              </a:rPr>
              <a:t> человека.</a:t>
            </a:r>
          </a:p>
          <a:p>
            <a:pPr lvl="1"/>
            <a:r>
              <a:rPr lang="ru-RU" sz="2000" dirty="0" smtClean="0">
                <a:latin typeface="+mj-lt"/>
              </a:rPr>
              <a:t>Паттерны </a:t>
            </a:r>
            <a:r>
              <a:rPr lang="ru-RU" sz="2000" dirty="0" err="1" smtClean="0">
                <a:latin typeface="+mj-lt"/>
              </a:rPr>
              <a:t>саморегуляции</a:t>
            </a:r>
            <a:r>
              <a:rPr lang="ru-RU" sz="2000" dirty="0" smtClean="0">
                <a:latin typeface="+mj-lt"/>
              </a:rPr>
              <a:t> имея личностную детерминацию, тем не менее изменяются под влиянием социальной ситуации развития: характер деятельности, место проживания и т.д.</a:t>
            </a:r>
          </a:p>
          <a:p>
            <a:pPr lvl="1"/>
            <a:r>
              <a:rPr lang="ru-RU" sz="2000" dirty="0" smtClean="0">
                <a:latin typeface="+mj-lt"/>
              </a:rPr>
              <a:t>Для разных видов деятельности и различных индивидуальных особенностях человека тот или иной способ </a:t>
            </a:r>
            <a:r>
              <a:rPr lang="ru-RU" sz="2000" dirty="0" err="1" smtClean="0">
                <a:latin typeface="+mj-lt"/>
              </a:rPr>
              <a:t>саморегуляции</a:t>
            </a:r>
            <a:r>
              <a:rPr lang="ru-RU" sz="2000" dirty="0" smtClean="0">
                <a:latin typeface="+mj-lt"/>
              </a:rPr>
              <a:t> может быть более или менее эффективным.</a:t>
            </a:r>
          </a:p>
          <a:p>
            <a:pPr lvl="1"/>
            <a:r>
              <a:rPr lang="ru-RU" sz="2000" dirty="0" smtClean="0">
                <a:latin typeface="+mj-lt"/>
              </a:rPr>
              <a:t>Наиболее успешные в психологическом и социальном плане люди способны менять способы </a:t>
            </a:r>
            <a:r>
              <a:rPr lang="ru-RU" sz="2000" dirty="0" err="1" smtClean="0">
                <a:latin typeface="+mj-lt"/>
              </a:rPr>
              <a:t>саморегуляции</a:t>
            </a:r>
            <a:r>
              <a:rPr lang="ru-RU" sz="2000" dirty="0" smtClean="0">
                <a:latin typeface="+mj-lt"/>
              </a:rPr>
              <a:t> в деятельности: обладают </a:t>
            </a:r>
            <a:r>
              <a:rPr lang="ru-RU" sz="2000" dirty="0" err="1" smtClean="0">
                <a:latin typeface="+mj-lt"/>
              </a:rPr>
              <a:t>саморегуляционной</a:t>
            </a:r>
            <a:r>
              <a:rPr lang="ru-RU" sz="2000" dirty="0" smtClean="0">
                <a:latin typeface="+mj-lt"/>
              </a:rPr>
              <a:t> адаптивностью и гибкостью. Таким образом мы </a:t>
            </a:r>
            <a:r>
              <a:rPr lang="ru-RU" sz="2000" dirty="0" err="1" smtClean="0">
                <a:latin typeface="+mj-lt"/>
              </a:rPr>
              <a:t>возращаемся</a:t>
            </a:r>
            <a:r>
              <a:rPr lang="ru-RU" sz="2000" dirty="0" smtClean="0">
                <a:latin typeface="+mj-lt"/>
              </a:rPr>
              <a:t> к тому с чего начали - </a:t>
            </a:r>
            <a:r>
              <a:rPr lang="en-US" sz="2000" dirty="0" smtClean="0">
                <a:latin typeface="+mj-lt"/>
              </a:rPr>
              <a:t>PSI </a:t>
            </a:r>
            <a:r>
              <a:rPr lang="ru-RU" sz="2000" dirty="0" smtClean="0">
                <a:latin typeface="+mj-lt"/>
              </a:rPr>
              <a:t>теории, эффективная личность так, у которой все четыре макросистемы работают слажено и легко переключаются.</a:t>
            </a:r>
          </a:p>
        </p:txBody>
      </p:sp>
    </p:spTree>
    <p:extLst>
      <p:ext uri="{BB962C8B-B14F-4D97-AF65-F5344CB8AC3E}">
        <p14:creationId xmlns:p14="http://schemas.microsoft.com/office/powerpoint/2010/main" val="3623185874"/>
      </p:ext>
    </p:extLst>
  </p:cSld>
  <p:clrMapOvr>
    <a:masterClrMapping/>
  </p:clrMapOvr>
  <p:transition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82881" y="228600"/>
            <a:ext cx="882396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ru-RU" sz="2800" kern="0" dirty="0" smtClean="0">
                <a:latin typeface="+mj-lt"/>
              </a:rPr>
              <a:t>Методологические аспекты:</a:t>
            </a:r>
          </a:p>
          <a:p>
            <a:pPr lvl="1"/>
            <a:r>
              <a:rPr lang="ru-RU" sz="2300" kern="0" dirty="0" smtClean="0">
                <a:latin typeface="+mj-lt"/>
              </a:rPr>
              <a:t>При очном опросе больших социологически репрезентативных выборок есть риск получить смещение в психологическом плане. Открыть дверь интервьюеру, а дальше приять мгновенное решение согласиться участвовать в опросе – это своеобразный барьер (1).</a:t>
            </a:r>
          </a:p>
          <a:p>
            <a:pPr lvl="1"/>
            <a:r>
              <a:rPr lang="ru-RU" sz="2300" kern="0" dirty="0" smtClean="0">
                <a:latin typeface="+mj-lt"/>
              </a:rPr>
              <a:t>При опросе больших выборок в онлайн формате (респонденты достигаются по принципу </a:t>
            </a:r>
            <a:r>
              <a:rPr lang="en-US" sz="2300" kern="0" dirty="0" smtClean="0">
                <a:latin typeface="+mj-lt"/>
              </a:rPr>
              <a:t>“snowball’)</a:t>
            </a:r>
            <a:r>
              <a:rPr lang="ru-RU" sz="2300" kern="0" dirty="0" smtClean="0">
                <a:latin typeface="+mj-lt"/>
              </a:rPr>
              <a:t>, есть  риск получить смещение в социальном плане, что ведет к смещению в плане психологическом. Особенно это касается более взрослых респондентов, для которых участие в онлайн опросе – это своеобразный барьер (2).</a:t>
            </a:r>
          </a:p>
          <a:p>
            <a:pPr lvl="1"/>
            <a:r>
              <a:rPr lang="ru-RU" sz="2300" kern="0" dirty="0" smtClean="0">
                <a:latin typeface="+mj-lt"/>
              </a:rPr>
              <a:t>Малые выборки достигаемый привычным для психологов способом («студенческие выборки») имеют свою ценность: более представительная батарея методик, возможность обеспечения добросовестного заполнения методик и т.д.</a:t>
            </a:r>
            <a:endParaRPr lang="ru-RU" sz="23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466359"/>
      </p:ext>
    </p:extLst>
  </p:cSld>
  <p:clrMapOvr>
    <a:masterClrMapping/>
  </p:clrMapOvr>
  <p:transition>
    <p:plu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Конец</a:t>
            </a:r>
            <a:endParaRPr lang="en-US" altLang="ru-RU" dirty="0" smtClean="0"/>
          </a:p>
        </p:txBody>
      </p:sp>
      <p:sp>
        <p:nvSpPr>
          <p:cNvPr id="2765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94360" y="3270250"/>
            <a:ext cx="8366760" cy="2209800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omitina@inbox.ru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65422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Ster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8183563" cy="7223125"/>
          </a:xfrm>
        </p:spPr>
      </p:pic>
      <p:sp>
        <p:nvSpPr>
          <p:cNvPr id="21507" name="Rectangle 8"/>
          <p:cNvSpPr>
            <a:spLocks noGrp="1" noChangeArrowheads="1"/>
          </p:cNvSpPr>
          <p:nvPr>
            <p:ph type="title"/>
          </p:nvPr>
        </p:nvSpPr>
        <p:spPr>
          <a:xfrm>
            <a:off x="1189038" y="6389688"/>
            <a:ext cx="6858000" cy="44767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«Звезда структуры эмоциональной сферы»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Stern2PS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" y="0"/>
            <a:ext cx="85502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0"/>
            <a:ext cx="7407275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703638" y="182563"/>
            <a:ext cx="1736725" cy="550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500">
                <a:solidFill>
                  <a:srgbClr val="000000"/>
                </a:solidFill>
                <a:latin typeface="Verdana" pitchFamily="34" charset="0"/>
              </a:rPr>
              <a:t>Целостное</a:t>
            </a:r>
          </a:p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500">
                <a:solidFill>
                  <a:srgbClr val="000000"/>
                </a:solidFill>
                <a:latin typeface="Verdana" pitchFamily="34" charset="0"/>
              </a:rPr>
              <a:t>Самоощущение</a:t>
            </a:r>
            <a:endParaRPr lang="en-US" altLang="ru-RU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 rot="-5400000">
            <a:off x="960438" y="3176588"/>
            <a:ext cx="1235075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500" dirty="0">
                <a:solidFill>
                  <a:srgbClr val="000000"/>
                </a:solidFill>
                <a:latin typeface="Verdana" pitchFamily="34" charset="0"/>
              </a:rPr>
              <a:t>Целевое мышление</a:t>
            </a:r>
            <a:endParaRPr lang="en-US" altLang="ru-RU" sz="15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590925" y="6126163"/>
            <a:ext cx="1987550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500">
                <a:solidFill>
                  <a:srgbClr val="000000"/>
                </a:solidFill>
                <a:latin typeface="Verdana" pitchFamily="34" charset="0"/>
              </a:rPr>
              <a:t>Установление различий</a:t>
            </a:r>
            <a:endParaRPr lang="en-US" altLang="ru-RU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 rot="5400000">
            <a:off x="6538913" y="3336925"/>
            <a:ext cx="1600200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500">
                <a:solidFill>
                  <a:srgbClr val="000000"/>
                </a:solidFill>
                <a:latin typeface="Verdana" pitchFamily="34" charset="0"/>
              </a:rPr>
              <a:t>Интуитивное поведение</a:t>
            </a:r>
            <a:endParaRPr lang="en-US" altLang="ru-RU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 rot="-5400000">
            <a:off x="1450975" y="3190875"/>
            <a:ext cx="1416050" cy="476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-65" charset="0"/>
              </a:rPr>
              <a:t>Сдержанный (шизоидный)</a:t>
            </a:r>
            <a:endParaRPr lang="en-US" altLang="ru-RU" sz="1400" b="1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 rot="-2780477">
            <a:off x="1999456" y="1566069"/>
            <a:ext cx="1779588" cy="476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-65" charset="0"/>
              </a:rPr>
              <a:t>Упрямый (параноидальный)</a:t>
            </a:r>
            <a:endParaRPr lang="en-US" altLang="ru-RU" sz="1400" b="1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3570288" y="822325"/>
            <a:ext cx="1779587" cy="476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-65" charset="0"/>
              </a:rPr>
              <a:t>Самоуверенный (агрессивный)</a:t>
            </a:r>
            <a:endParaRPr lang="en-US" altLang="ru-RU" sz="1400" b="1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 rot="2690488">
            <a:off x="5257800" y="1489075"/>
            <a:ext cx="1779588" cy="476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-65" charset="0"/>
              </a:rPr>
              <a:t>Независимый (антисоциальный)</a:t>
            </a:r>
            <a:endParaRPr lang="en-US" altLang="ru-RU" sz="1400" b="1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 rot="5400000">
            <a:off x="5885656" y="3120232"/>
            <a:ext cx="1779587" cy="476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-65" charset="0"/>
              </a:rPr>
              <a:t>Любезный (лицимерныйый)</a:t>
            </a:r>
            <a:endParaRPr lang="en-US" altLang="ru-RU" sz="1400" b="1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3565525" y="5578475"/>
            <a:ext cx="1779588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-65" charset="0"/>
              </a:rPr>
              <a:t>Тщательный</a:t>
            </a:r>
          </a:p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-65" charset="0"/>
              </a:rPr>
              <a:t>(компульсивный)</a:t>
            </a:r>
            <a:endParaRPr lang="en-US" altLang="ru-RU" sz="1400" b="1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25613" name="Rectangle 15"/>
          <p:cNvSpPr>
            <a:spLocks noChangeArrowheads="1"/>
          </p:cNvSpPr>
          <p:nvPr/>
        </p:nvSpPr>
        <p:spPr bwMode="auto">
          <a:xfrm rot="-2686078">
            <a:off x="5214938" y="4875213"/>
            <a:ext cx="1779587" cy="519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-65" charset="0"/>
              </a:rPr>
              <a:t>Тревожный</a:t>
            </a:r>
          </a:p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-65" charset="0"/>
              </a:rPr>
              <a:t>(шизотипический)</a:t>
            </a:r>
            <a:endParaRPr lang="en-US" altLang="ru-RU" sz="1400" b="1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25614" name="Rectangle 16"/>
          <p:cNvSpPr>
            <a:spLocks noChangeArrowheads="1"/>
          </p:cNvSpPr>
          <p:nvPr/>
        </p:nvSpPr>
        <p:spPr bwMode="auto">
          <a:xfrm rot="2629265">
            <a:off x="1873250" y="4875213"/>
            <a:ext cx="1966913" cy="519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-65" charset="0"/>
              </a:rPr>
              <a:t>Самокритичный</a:t>
            </a:r>
          </a:p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-65" charset="0"/>
              </a:rPr>
              <a:t>(Неуверенный в себе)</a:t>
            </a:r>
            <a:endParaRPr lang="en-US" altLang="ru-RU" sz="1400" b="1">
              <a:solidFill>
                <a:srgbClr val="000000"/>
              </a:solidFill>
              <a:latin typeface="Times New Roman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6826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/>
              <a:t>Система интуитивного контроля поведения</a:t>
            </a:r>
          </a:p>
        </p:txBody>
      </p:sp>
      <p:graphicFrame>
        <p:nvGraphicFramePr>
          <p:cNvPr id="345117" name="Group 29"/>
          <p:cNvGraphicFramePr>
            <a:graphicFrameLocks noGrp="1"/>
          </p:cNvGraphicFramePr>
          <p:nvPr>
            <p:ph/>
          </p:nvPr>
        </p:nvGraphicFramePr>
        <p:xfrm>
          <a:off x="457200" y="1096963"/>
          <a:ext cx="8229600" cy="5451475"/>
        </p:xfrm>
        <a:graphic>
          <a:graphicData uri="http://schemas.openxmlformats.org/drawingml/2006/table">
            <a:tbl>
              <a:tblPr/>
              <a:tblGrid>
                <a:gridCol w="544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Психологический уровень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Нейро уровень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Функции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Ориентирован на поощрение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Максимизация позитивного аффекта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Поощрение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Удовлетворение потребностей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Локализация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правое полушарие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3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Программы поведения (автоматизмы)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Стереотипизированные реакции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Имплицитные регуляторные механизмы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Начинают формироваться в младенчестве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Позитивно окрашенные спонтанные социальные взаимодействия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Stern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2550"/>
            <a:ext cx="8550275" cy="677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Конец совсем</a:t>
            </a:r>
            <a:endParaRPr lang="en-US" altLang="ru-RU" dirty="0" smtClean="0"/>
          </a:p>
        </p:txBody>
      </p:sp>
      <p:sp>
        <p:nvSpPr>
          <p:cNvPr id="27651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omitina@inbox.ru</a:t>
            </a: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6826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Система распознавания </a:t>
            </a:r>
            <a:r>
              <a:rPr lang="ru-RU" sz="2400" dirty="0" smtClean="0"/>
              <a:t>объектов </a:t>
            </a:r>
            <a:r>
              <a:rPr lang="ru-RU" sz="2400" dirty="0"/>
              <a:t>первичная перцептивная система </a:t>
            </a:r>
          </a:p>
        </p:txBody>
      </p:sp>
      <p:graphicFrame>
        <p:nvGraphicFramePr>
          <p:cNvPr id="341021" name="Group 29"/>
          <p:cNvGraphicFramePr>
            <a:graphicFrameLocks noGrp="1"/>
          </p:cNvGraphicFramePr>
          <p:nvPr>
            <p:ph/>
          </p:nvPr>
        </p:nvGraphicFramePr>
        <p:xfrm>
          <a:off x="457200" y="1096963"/>
          <a:ext cx="8229600" cy="5694862"/>
        </p:xfrm>
        <a:graphic>
          <a:graphicData uri="http://schemas.openxmlformats.org/drawingml/2006/table">
            <a:tbl>
              <a:tblPr/>
              <a:tblGrid>
                <a:gridCol w="544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Психологический уровень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Нейро уровень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Функции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экспликацитные идентификации и распознование элементарных ощущений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Визуальные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Звуковые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Эмоциональные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Семантические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Локализация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левое полушарие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Установление расхождений с тем что ожидалось, принято как стандарт, желаемо на основании предыдущего опыта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 Мониторинг расхождений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 Система предупредждения,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 оповещения 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6826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/>
              <a:t>Память намерений - высокая специализация и слабая интегрированность отдельных компонент</a:t>
            </a:r>
          </a:p>
        </p:txBody>
      </p:sp>
      <p:graphicFrame>
        <p:nvGraphicFramePr>
          <p:cNvPr id="339005" name="Group 61"/>
          <p:cNvGraphicFramePr>
            <a:graphicFrameLocks noGrp="1"/>
          </p:cNvGraphicFramePr>
          <p:nvPr>
            <p:ph/>
          </p:nvPr>
        </p:nvGraphicFramePr>
        <p:xfrm>
          <a:off x="457200" y="1463675"/>
          <a:ext cx="8229600" cy="4978400"/>
        </p:xfrm>
        <a:graphic>
          <a:graphicData uri="http://schemas.openxmlformats.org/drawingml/2006/table">
            <a:tbl>
              <a:tblPr/>
              <a:tblGrid>
                <a:gridCol w="544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Психологический уровень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Нейро уровень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Функции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аналитическое мышление,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вербальные процессы,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планирование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Локализация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левое полушарие (прифронтальная область).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Аналитическое мышление связано с оценкой и выбором между конкурирующими альтернативами, постоянной оценкой объектов, событий с помощью набора конструктов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Истинный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↔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ложный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Хороший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↔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плохой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Полезный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↔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бесполезный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Большое число локально изолированных малых нейронных сетей (высоко специализированных «экспертов»)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6826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/>
              <a:t>Расширенная память – параллельные процессы в единой большой сети</a:t>
            </a:r>
          </a:p>
        </p:txBody>
      </p:sp>
      <p:graphicFrame>
        <p:nvGraphicFramePr>
          <p:cNvPr id="342045" name="Group 29"/>
          <p:cNvGraphicFramePr>
            <a:graphicFrameLocks noGrp="1"/>
          </p:cNvGraphicFramePr>
          <p:nvPr>
            <p:ph/>
          </p:nvPr>
        </p:nvGraphicFramePr>
        <p:xfrm>
          <a:off x="457200" y="1463675"/>
          <a:ext cx="8229600" cy="5045325"/>
        </p:xfrm>
        <a:graphic>
          <a:graphicData uri="http://schemas.openxmlformats.org/drawingml/2006/table">
            <a:tbl>
              <a:tblPr/>
              <a:tblGrid>
                <a:gridCol w="544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Психологический уровень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Нейро уровень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Функции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Интегрированная репрезентация внутренних состояний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Потребности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Мотивы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Эмоции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Телесные ощущения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Ценности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Автобиографический опыт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Локализация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правое полушарие (прифронтальная область).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Активируетя когда человек сталкивается с противоречиями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Имплицитная саморепрезентация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Большая сеть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494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Объединяет мотивацию, когнитивный и эмоциональный компоненты в единую динамическую систему</a:t>
            </a:r>
          </a:p>
          <a:p>
            <a:pPr eaLnBrk="1" hangingPunct="1">
              <a:defRPr/>
            </a:pPr>
            <a:r>
              <a:rPr lang="ru-RU"/>
              <a:t>Мотивационная динамика осуществляется в результате изменений позитивных и негативных эмоций</a:t>
            </a:r>
          </a:p>
        </p:txBody>
      </p:sp>
      <p:pic>
        <p:nvPicPr>
          <p:cNvPr id="18435" name="Picture 4" descr="anidp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086100"/>
            <a:ext cx="536098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9" name="Rectangle 5"/>
          <p:cNvSpPr>
            <a:spLocks noGrp="1" noChangeArrowheads="1"/>
          </p:cNvSpPr>
          <p:nvPr>
            <p:ph type="title"/>
          </p:nvPr>
        </p:nvSpPr>
        <p:spPr>
          <a:xfrm>
            <a:off x="274638" y="1397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/>
              <a:t>Эти макросистемы позволяют построить теорию о направленности и взаимодействии энергетических потоков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8" descr="Картинка 138 из 104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0"/>
            <a:ext cx="6675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6" name="AutoShape 6"/>
          <p:cNvSpPr>
            <a:spLocks noChangeArrowheads="1"/>
          </p:cNvSpPr>
          <p:nvPr/>
        </p:nvSpPr>
        <p:spPr bwMode="auto">
          <a:xfrm>
            <a:off x="46038" y="4183063"/>
            <a:ext cx="4389437" cy="1439862"/>
          </a:xfrm>
          <a:prstGeom prst="flowChartAlternateProcess">
            <a:avLst/>
          </a:prstGeom>
          <a:solidFill>
            <a:srgbClr val="237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Times New Roman" pitchFamily="-65" charset="0"/>
              </a:rPr>
              <a:t>Распознавание объектов</a:t>
            </a:r>
            <a:r>
              <a:rPr lang="de-DE" altLang="ru-RU" sz="2000" b="1">
                <a:solidFill>
                  <a:srgbClr val="FFFFFF"/>
                </a:solidFill>
                <a:latin typeface="Times New Roman" pitchFamily="-65" charset="0"/>
              </a:rPr>
              <a:t> (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-65" charset="0"/>
              </a:rPr>
              <a:t>РО</a:t>
            </a:r>
            <a:r>
              <a:rPr lang="de-DE" altLang="ru-RU" sz="2000" b="1">
                <a:solidFill>
                  <a:srgbClr val="FFFFFF"/>
                </a:solidFill>
                <a:latin typeface="Times New Roman" pitchFamily="-65" charset="0"/>
              </a:rPr>
              <a:t>)</a:t>
            </a:r>
            <a:endParaRPr lang="de-DE" altLang="ru-RU" sz="2000">
              <a:solidFill>
                <a:srgbClr val="FFFFFF"/>
              </a:solidFill>
              <a:latin typeface="Times New Roman" pitchFamily="-65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900">
                <a:solidFill>
                  <a:srgbClr val="FFFFFF"/>
                </a:solidFill>
                <a:latin typeface="Times New Roman" pitchFamily="-65" charset="0"/>
              </a:rPr>
              <a:t>Ориентация на поиск неконгруэнтной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900">
                <a:solidFill>
                  <a:srgbClr val="FFFFFF"/>
                </a:solidFill>
                <a:latin typeface="Times New Roman" pitchFamily="-65" charset="0"/>
              </a:rPr>
              <a:t>непредвиденной информации</a:t>
            </a:r>
          </a:p>
        </p:txBody>
      </p:sp>
      <p:sp>
        <p:nvSpPr>
          <p:cNvPr id="256007" name="AutoShape 7"/>
          <p:cNvSpPr>
            <a:spLocks noChangeArrowheads="1"/>
          </p:cNvSpPr>
          <p:nvPr/>
        </p:nvSpPr>
        <p:spPr bwMode="auto">
          <a:xfrm>
            <a:off x="4708525" y="1211263"/>
            <a:ext cx="4389438" cy="1439862"/>
          </a:xfrm>
          <a:prstGeom prst="flowChartAlternateProcess">
            <a:avLst/>
          </a:prstGeom>
          <a:solidFill>
            <a:srgbClr val="FFAA0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Times New Roman" pitchFamily="-65" charset="0"/>
              </a:rPr>
              <a:t>Расширенная память</a:t>
            </a:r>
            <a:r>
              <a:rPr lang="de-DE" altLang="ru-RU" sz="2000" b="1">
                <a:solidFill>
                  <a:srgbClr val="FFFFFF"/>
                </a:solidFill>
                <a:latin typeface="Times New Roman" pitchFamily="-65" charset="0"/>
              </a:rPr>
              <a:t> (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-65" charset="0"/>
              </a:rPr>
              <a:t>ПР</a:t>
            </a:r>
            <a:r>
              <a:rPr lang="de-DE" altLang="ru-RU" sz="2000" b="1">
                <a:solidFill>
                  <a:srgbClr val="FFFFFF"/>
                </a:solidFill>
                <a:latin typeface="Times New Roman" pitchFamily="-65" charset="0"/>
              </a:rPr>
              <a:t>)</a:t>
            </a:r>
            <a:endParaRPr lang="de-DE" altLang="ru-RU" sz="2000">
              <a:solidFill>
                <a:srgbClr val="FFFFFF"/>
              </a:solidFill>
              <a:latin typeface="Times New Roman" pitchFamily="-65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900">
                <a:solidFill>
                  <a:srgbClr val="FFFFFF"/>
                </a:solidFill>
                <a:latin typeface="Times New Roman" pitchFamily="-65" charset="0"/>
              </a:rPr>
              <a:t>Имплицитные саморепрезентации,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900">
                <a:solidFill>
                  <a:srgbClr val="FFFFFF"/>
                </a:solidFill>
                <a:latin typeface="Times New Roman" pitchFamily="-65" charset="0"/>
              </a:rPr>
              <a:t>«целостное чувствование»</a:t>
            </a:r>
          </a:p>
        </p:txBody>
      </p:sp>
      <p:sp>
        <p:nvSpPr>
          <p:cNvPr id="256008" name="AutoShape 8"/>
          <p:cNvSpPr>
            <a:spLocks noChangeArrowheads="1"/>
          </p:cNvSpPr>
          <p:nvPr/>
        </p:nvSpPr>
        <p:spPr bwMode="auto">
          <a:xfrm>
            <a:off x="0" y="1189038"/>
            <a:ext cx="4389438" cy="1439862"/>
          </a:xfrm>
          <a:prstGeom prst="flowChartAlternateProcess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Times New Roman" pitchFamily="-65" charset="0"/>
              </a:rPr>
              <a:t>Память намерений</a:t>
            </a:r>
            <a:r>
              <a:rPr lang="de-DE" altLang="ru-RU" sz="2000" b="1">
                <a:solidFill>
                  <a:srgbClr val="FFFFFF"/>
                </a:solidFill>
                <a:latin typeface="Times New Roman" pitchFamily="-65" charset="0"/>
              </a:rPr>
              <a:t> 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-65" charset="0"/>
              </a:rPr>
              <a:t>(ПН</a:t>
            </a:r>
            <a:r>
              <a:rPr lang="de-DE" altLang="ru-RU" sz="2000" b="1">
                <a:solidFill>
                  <a:srgbClr val="FFFFFF"/>
                </a:solidFill>
                <a:latin typeface="Times New Roman" pitchFamily="-65" charset="0"/>
              </a:rPr>
              <a:t>)</a:t>
            </a:r>
            <a:endParaRPr lang="de-DE" altLang="ru-RU" sz="2000">
              <a:solidFill>
                <a:srgbClr val="FFFFFF"/>
              </a:solidFill>
              <a:latin typeface="Times New Roman" pitchFamily="-65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900">
                <a:solidFill>
                  <a:srgbClr val="FFFFFF"/>
                </a:solidFill>
                <a:latin typeface="Times New Roman" pitchFamily="-65" charset="0"/>
              </a:rPr>
              <a:t>Эксплицитные представления намерений,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900">
                <a:solidFill>
                  <a:srgbClr val="FFFFFF"/>
                </a:solidFill>
                <a:latin typeface="Times New Roman" pitchFamily="-65" charset="0"/>
              </a:rPr>
              <a:t>аналитическое мышление, планирование</a:t>
            </a:r>
            <a:r>
              <a:rPr lang="de-DE" altLang="ru-RU" sz="2000">
                <a:solidFill>
                  <a:srgbClr val="FFFFFF"/>
                </a:solidFill>
                <a:latin typeface="Times New Roman" pitchFamily="-65" charset="0"/>
              </a:rPr>
              <a:t> </a:t>
            </a:r>
            <a:br>
              <a:rPr lang="de-DE" altLang="ru-RU" sz="2000">
                <a:solidFill>
                  <a:srgbClr val="FFFFFF"/>
                </a:solidFill>
                <a:latin typeface="Times New Roman" pitchFamily="-65" charset="0"/>
              </a:rPr>
            </a:br>
            <a:endParaRPr lang="de-DE" altLang="ru-RU" sz="2000">
              <a:solidFill>
                <a:srgbClr val="FFFFFF"/>
              </a:solidFill>
              <a:latin typeface="Times New Roman" pitchFamily="-65" charset="0"/>
            </a:endParaRPr>
          </a:p>
        </p:txBody>
      </p:sp>
      <p:sp>
        <p:nvSpPr>
          <p:cNvPr id="256009" name="AutoShape 9"/>
          <p:cNvSpPr>
            <a:spLocks noChangeArrowheads="1"/>
          </p:cNvSpPr>
          <p:nvPr/>
        </p:nvSpPr>
        <p:spPr bwMode="auto">
          <a:xfrm>
            <a:off x="4754563" y="4183063"/>
            <a:ext cx="4297362" cy="1439862"/>
          </a:xfrm>
          <a:prstGeom prst="flowChartAlternateProcess">
            <a:avLst/>
          </a:prstGeom>
          <a:solidFill>
            <a:srgbClr val="00E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Times New Roman" pitchFamily="-65" charset="0"/>
              </a:rPr>
              <a:t>Интуитивный контроль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Times New Roman" pitchFamily="-65" charset="0"/>
              </a:rPr>
              <a:t>поведения </a:t>
            </a:r>
            <a:r>
              <a:rPr lang="de-DE" altLang="ru-RU" sz="2000" b="1">
                <a:solidFill>
                  <a:srgbClr val="FFFFFF"/>
                </a:solidFill>
                <a:latin typeface="Times New Roman" pitchFamily="-65" charset="0"/>
              </a:rPr>
              <a:t> (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-65" charset="0"/>
              </a:rPr>
              <a:t>ИКП</a:t>
            </a:r>
            <a:r>
              <a:rPr lang="de-DE" altLang="ru-RU" sz="2000" b="1">
                <a:solidFill>
                  <a:srgbClr val="FFFFFF"/>
                </a:solidFill>
                <a:latin typeface="Times New Roman" pitchFamily="-65" charset="0"/>
              </a:rPr>
              <a:t>)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latin typeface="Times New Roman" pitchFamily="-65" charset="0"/>
              </a:rPr>
              <a:t>Программы интуитивного поведения</a:t>
            </a:r>
            <a:endParaRPr lang="de-DE" altLang="ru-RU" sz="2000">
              <a:solidFill>
                <a:srgbClr val="FFFFFF"/>
              </a:solidFill>
              <a:latin typeface="Times New Roman" pitchFamily="-65" charset="0"/>
            </a:endParaRPr>
          </a:p>
        </p:txBody>
      </p:sp>
      <p:sp>
        <p:nvSpPr>
          <p:cNvPr id="256010" name="Rectangle 10"/>
          <p:cNvSpPr>
            <a:spLocks noChangeArrowheads="1"/>
          </p:cNvSpPr>
          <p:nvPr/>
        </p:nvSpPr>
        <p:spPr bwMode="auto">
          <a:xfrm>
            <a:off x="1809750" y="0"/>
            <a:ext cx="762000" cy="6858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800">
                <a:solidFill>
                  <a:srgbClr val="FFFFFF"/>
                </a:solidFill>
                <a:latin typeface="Times New Roman" pitchFamily="-65" charset="0"/>
              </a:rPr>
              <a:t>A(+)</a:t>
            </a:r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6529388" y="6172200"/>
            <a:ext cx="762000" cy="6858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800">
                <a:solidFill>
                  <a:srgbClr val="FFFFFF"/>
                </a:solidFill>
                <a:latin typeface="Times New Roman" pitchFamily="-65" charset="0"/>
              </a:rPr>
              <a:t>A+</a:t>
            </a:r>
          </a:p>
        </p:txBody>
      </p:sp>
      <p:sp>
        <p:nvSpPr>
          <p:cNvPr id="256012" name="Rectangle 12"/>
          <p:cNvSpPr>
            <a:spLocks noChangeArrowheads="1"/>
          </p:cNvSpPr>
          <p:nvPr/>
        </p:nvSpPr>
        <p:spPr bwMode="auto">
          <a:xfrm>
            <a:off x="6529388" y="0"/>
            <a:ext cx="762000" cy="6858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800">
                <a:solidFill>
                  <a:srgbClr val="FFFFFF"/>
                </a:solidFill>
                <a:latin typeface="Times New Roman" pitchFamily="-65" charset="0"/>
              </a:rPr>
              <a:t>A(-)</a:t>
            </a:r>
          </a:p>
        </p:txBody>
      </p:sp>
      <p:sp>
        <p:nvSpPr>
          <p:cNvPr id="256013" name="Rectangle 13"/>
          <p:cNvSpPr>
            <a:spLocks noChangeArrowheads="1"/>
          </p:cNvSpPr>
          <p:nvPr/>
        </p:nvSpPr>
        <p:spPr bwMode="auto">
          <a:xfrm>
            <a:off x="1809750" y="6172200"/>
            <a:ext cx="762000" cy="6858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800">
                <a:solidFill>
                  <a:srgbClr val="FFFFFF"/>
                </a:solidFill>
                <a:latin typeface="Times New Roman" pitchFamily="-65" charset="0"/>
              </a:rPr>
              <a:t>A-</a:t>
            </a:r>
          </a:p>
        </p:txBody>
      </p:sp>
      <p:sp>
        <p:nvSpPr>
          <p:cNvPr id="256033" name="AutoShape 33"/>
          <p:cNvSpPr>
            <a:spLocks noChangeArrowheads="1"/>
          </p:cNvSpPr>
          <p:nvPr/>
        </p:nvSpPr>
        <p:spPr bwMode="auto">
          <a:xfrm rot="-2740065">
            <a:off x="3503613" y="2360613"/>
            <a:ext cx="2103437" cy="20462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13 w 21600"/>
              <a:gd name="T13" fmla="*/ 8640 h 21600"/>
              <a:gd name="T14" fmla="*/ 18987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7229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7229"/>
                </a:lnTo>
                <a:lnTo>
                  <a:pt x="0" y="10800"/>
                </a:lnTo>
                <a:lnTo>
                  <a:pt x="4320" y="14371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7229" y="17280"/>
                </a:lnTo>
                <a:lnTo>
                  <a:pt x="10800" y="21600"/>
                </a:lnTo>
                <a:lnTo>
                  <a:pt x="14371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4371"/>
                </a:lnTo>
                <a:lnTo>
                  <a:pt x="21600" y="10800"/>
                </a:lnTo>
                <a:lnTo>
                  <a:pt x="17280" y="7229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4371" y="4320"/>
                </a:lnTo>
                <a:lnTo>
                  <a:pt x="108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4" name="AutoShape 34"/>
          <p:cNvSpPr>
            <a:spLocks noChangeArrowheads="1"/>
          </p:cNvSpPr>
          <p:nvPr/>
        </p:nvSpPr>
        <p:spPr bwMode="auto">
          <a:xfrm>
            <a:off x="1985963" y="5668963"/>
            <a:ext cx="411162" cy="503237"/>
          </a:xfrm>
          <a:prstGeom prst="upArrow">
            <a:avLst>
              <a:gd name="adj1" fmla="val 50000"/>
              <a:gd name="adj2" fmla="val 30598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56035" name="AutoShape 35"/>
          <p:cNvSpPr>
            <a:spLocks noChangeArrowheads="1"/>
          </p:cNvSpPr>
          <p:nvPr/>
        </p:nvSpPr>
        <p:spPr bwMode="auto">
          <a:xfrm>
            <a:off x="6705600" y="5668963"/>
            <a:ext cx="411163" cy="503237"/>
          </a:xfrm>
          <a:prstGeom prst="upArrow">
            <a:avLst>
              <a:gd name="adj1" fmla="val 50000"/>
              <a:gd name="adj2" fmla="val 30598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56036" name="AutoShape 36"/>
          <p:cNvSpPr>
            <a:spLocks noChangeArrowheads="1"/>
          </p:cNvSpPr>
          <p:nvPr/>
        </p:nvSpPr>
        <p:spPr bwMode="auto">
          <a:xfrm rot="10800000">
            <a:off x="1985963" y="685800"/>
            <a:ext cx="411162" cy="503238"/>
          </a:xfrm>
          <a:prstGeom prst="upArrow">
            <a:avLst>
              <a:gd name="adj1" fmla="val 50000"/>
              <a:gd name="adj2" fmla="val 30599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56037" name="AutoShape 37"/>
          <p:cNvSpPr>
            <a:spLocks noChangeArrowheads="1"/>
          </p:cNvSpPr>
          <p:nvPr/>
        </p:nvSpPr>
        <p:spPr bwMode="auto">
          <a:xfrm rot="10800000">
            <a:off x="6705600" y="685800"/>
            <a:ext cx="411163" cy="503238"/>
          </a:xfrm>
          <a:prstGeom prst="upArrow">
            <a:avLst>
              <a:gd name="adj1" fmla="val 50000"/>
              <a:gd name="adj2" fmla="val 30598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56029" name="Rectangle 29"/>
          <p:cNvSpPr>
            <a:spLocks noChangeArrowheads="1"/>
          </p:cNvSpPr>
          <p:nvPr/>
        </p:nvSpPr>
        <p:spPr bwMode="auto">
          <a:xfrm rot="2700000">
            <a:off x="3193257" y="2969419"/>
            <a:ext cx="23701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Усиление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положительной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эмоции –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воля</a:t>
            </a:r>
          </a:p>
        </p:txBody>
      </p:sp>
      <p:sp>
        <p:nvSpPr>
          <p:cNvPr id="256030" name="Rectangle 30"/>
          <p:cNvSpPr>
            <a:spLocks noChangeArrowheads="1"/>
          </p:cNvSpPr>
          <p:nvPr/>
        </p:nvSpPr>
        <p:spPr bwMode="auto">
          <a:xfrm rot="-2583138">
            <a:off x="3336925" y="2789238"/>
            <a:ext cx="3084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Снижение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негативной эмоции –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эффективность</a:t>
            </a:r>
          </a:p>
        </p:txBody>
      </p:sp>
      <p:sp>
        <p:nvSpPr>
          <p:cNvPr id="256039" name="AutoShape 39"/>
          <p:cNvSpPr>
            <a:spLocks noChangeArrowheads="1"/>
          </p:cNvSpPr>
          <p:nvPr/>
        </p:nvSpPr>
        <p:spPr bwMode="auto">
          <a:xfrm>
            <a:off x="1870075" y="2628900"/>
            <a:ext cx="641350" cy="1600200"/>
          </a:xfrm>
          <a:prstGeom prst="upDownArrow">
            <a:avLst>
              <a:gd name="adj1" fmla="val 50000"/>
              <a:gd name="adj2" fmla="val 49901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040" name="AutoShape 40"/>
          <p:cNvSpPr>
            <a:spLocks noChangeArrowheads="1"/>
          </p:cNvSpPr>
          <p:nvPr/>
        </p:nvSpPr>
        <p:spPr bwMode="auto">
          <a:xfrm>
            <a:off x="6589713" y="2628900"/>
            <a:ext cx="641350" cy="1600200"/>
          </a:xfrm>
          <a:prstGeom prst="upDownArrow">
            <a:avLst>
              <a:gd name="adj1" fmla="val 50000"/>
              <a:gd name="adj2" fmla="val 49901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56042" name="Picture 42" descr="j01158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82563"/>
            <a:ext cx="153987" cy="6446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56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560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5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560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56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5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5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 animBg="1"/>
      <p:bldP spid="256007" grpId="0" animBg="1"/>
      <p:bldP spid="256008" grpId="0" animBg="1"/>
      <p:bldP spid="256009" grpId="0" animBg="1"/>
      <p:bldP spid="256010" grpId="0" animBg="1"/>
      <p:bldP spid="256011" grpId="0" animBg="1"/>
      <p:bldP spid="256011" grpId="1" animBg="1"/>
      <p:bldP spid="256012" grpId="0" animBg="1"/>
      <p:bldP spid="256012" grpId="1" animBg="1"/>
      <p:bldP spid="256013" grpId="0" animBg="1"/>
      <p:bldP spid="256033" grpId="0" animBg="1"/>
      <p:bldP spid="256033" grpId="1" animBg="1"/>
      <p:bldP spid="256034" grpId="0" animBg="1"/>
      <p:bldP spid="256035" grpId="0" animBg="1"/>
      <p:bldP spid="256035" grpId="1" animBg="1"/>
      <p:bldP spid="256036" grpId="0" animBg="1"/>
      <p:bldP spid="256037" grpId="0" animBg="1"/>
      <p:bldP spid="256037" grpId="1" animBg="1"/>
      <p:bldP spid="256029" grpId="0"/>
      <p:bldP spid="256029" grpId="1"/>
      <p:bldP spid="256030" grpId="0"/>
      <p:bldP spid="256030" grpId="1"/>
      <p:bldP spid="256039" grpId="0" animBg="1"/>
      <p:bldP spid="256040" grpId="0" animBg="1"/>
    </p:bld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11588</TotalTime>
  <Words>1596</Words>
  <Application>Microsoft Office PowerPoint</Application>
  <PresentationFormat>Экран (4:3)</PresentationFormat>
  <Paragraphs>392</Paragraphs>
  <Slides>41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Arial</vt:lpstr>
      <vt:lpstr>Calibri</vt:lpstr>
      <vt:lpstr>Garamond</vt:lpstr>
      <vt:lpstr>Times New Roman</vt:lpstr>
      <vt:lpstr>Verdana</vt:lpstr>
      <vt:lpstr>Wingdings</vt:lpstr>
      <vt:lpstr>Cliff</vt:lpstr>
      <vt:lpstr>1_Оформление по умолчанию</vt:lpstr>
      <vt:lpstr>Level</vt:lpstr>
      <vt:lpstr>Край</vt:lpstr>
      <vt:lpstr>1_Level</vt:lpstr>
      <vt:lpstr>Саморегуляция в теории Ю. Куля: новые результаты исследований</vt:lpstr>
      <vt:lpstr>Личность как взаимодействие систем (Personality System Interaction - PSI теория)</vt:lpstr>
      <vt:lpstr>Четыре макросистемы</vt:lpstr>
      <vt:lpstr>Система интуитивного контроля поведения</vt:lpstr>
      <vt:lpstr>Система распознавания объектов первичная перцептивная система </vt:lpstr>
      <vt:lpstr>Память намерений - высокая специализация и слабая интегрированность отдельных компонент</vt:lpstr>
      <vt:lpstr>Расширенная память – параллельные процессы в единой большой сети</vt:lpstr>
      <vt:lpstr>Эти макросистемы позволяют построить теорию о направленности и взаимодействии энергетических потоков</vt:lpstr>
      <vt:lpstr>Презентация PowerPoint</vt:lpstr>
      <vt:lpstr>«SSI» – самоуправление (Selbststeuerungsinventar)</vt:lpstr>
      <vt:lpstr>Саморегуляция </vt:lpstr>
      <vt:lpstr>Самоконтроль</vt:lpstr>
      <vt:lpstr>Волевая регуляция</vt:lpstr>
      <vt:lpstr>Доступ к себе</vt:lpstr>
      <vt:lpstr>Ощущение жизненного стресса</vt:lpstr>
      <vt:lpstr>«SSI» – самоуправление</vt:lpstr>
      <vt:lpstr>«Звезда способности к самоуправлению»</vt:lpstr>
      <vt:lpstr>Митина О.В., Рассказова Е.И. Методика исследования самоуправления Ю. Куля и А. Фурмана: психометрические характеристики русскоязычной версии // Психологический журнал. 2019. Т. 40, № 2. С. 111-127.  </vt:lpstr>
      <vt:lpstr>Результаты широкомасштабного онлайн исследования Саморегуляция Исследование Первичко и др.pptx Корреляции с SSI.xlsx </vt:lpstr>
      <vt:lpstr>Результаты популяционного исследования</vt:lpstr>
      <vt:lpstr>Саморегуляция, как опосредующий фактор влияния интеллекта на академическую успеваемость студентов</vt:lpstr>
      <vt:lpstr>Состав выборки  (студенты 3-го курса Вятского Государственного университета – весенний семестр)</vt:lpstr>
      <vt:lpstr>Используемые методики</vt:lpstr>
      <vt:lpstr>Презентация PowerPoint</vt:lpstr>
      <vt:lpstr>Некоторые результаты анализа модераций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Некоторые результаты анализа модераций</vt:lpstr>
      <vt:lpstr>Презентация PowerPoint</vt:lpstr>
      <vt:lpstr>Презентация PowerPoint</vt:lpstr>
      <vt:lpstr>Выводы</vt:lpstr>
      <vt:lpstr>Заключение</vt:lpstr>
      <vt:lpstr>Презентация PowerPoint</vt:lpstr>
      <vt:lpstr>Конец</vt:lpstr>
      <vt:lpstr>«Звезда структуры эмоциональной сферы»</vt:lpstr>
      <vt:lpstr>Презентация PowerPoint</vt:lpstr>
      <vt:lpstr>Презентация PowerPoint</vt:lpstr>
      <vt:lpstr>Презентация PowerPoint</vt:lpstr>
      <vt:lpstr>Конец совсем</vt:lpstr>
    </vt:vector>
  </TitlesOfParts>
  <Company>MPI fuer Molekulare Pflanzenphysiologie Potsdam/Golm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BEHAVIOR IN COMPLEX SYSTEMS</dc:title>
  <dc:creator>mitina</dc:creator>
  <cp:lastModifiedBy>Ольга Ольга</cp:lastModifiedBy>
  <cp:revision>150</cp:revision>
  <dcterms:created xsi:type="dcterms:W3CDTF">2007-02-15T09:56:46Z</dcterms:created>
  <dcterms:modified xsi:type="dcterms:W3CDTF">2021-06-24T11:58:14Z</dcterms:modified>
</cp:coreProperties>
</file>